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  <p:sldMasterId id="2147483677" r:id="rId3"/>
  </p:sldMasterIdLst>
  <p:notesMasterIdLst>
    <p:notesMasterId r:id="rId11"/>
  </p:notesMasterIdLst>
  <p:sldIdLst>
    <p:sldId id="256" r:id="rId4"/>
    <p:sldId id="257" r:id="rId5"/>
    <p:sldId id="258" r:id="rId6"/>
    <p:sldId id="261" r:id="rId7"/>
    <p:sldId id="259" r:id="rId8"/>
    <p:sldId id="290" r:id="rId9"/>
    <p:sldId id="26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Medium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BqyPOlWikxTbbLspQzvoGwixf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2962F-E441-45E8-B84A-69D7225848A6}">
  <a:tblStyle styleId="{4982962F-E441-45E8-B84A-69D7225848A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3"/>
    <p:restoredTop sz="94671"/>
  </p:normalViewPr>
  <p:slideViewPr>
    <p:cSldViewPr snapToGrid="0">
      <p:cViewPr varScale="1">
        <p:scale>
          <a:sx n="168" d="100"/>
          <a:sy n="168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fa2f223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4fa2f223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fa2f223a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4fa2f223a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fa2f223a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4fa2f223a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8" name="Google Shape;92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9" name="Google Shape;92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ack" type="title">
  <p:cSld name="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1153886" y="1600200"/>
            <a:ext cx="9514114" cy="19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Medium"/>
              <a:buNone/>
              <a:defRPr sz="60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1153886" y="4078514"/>
            <a:ext cx="9514114" cy="117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None/>
              <a:defRPr sz="2400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7" name="Google Shape;17;p9" descr="A picture containing text, clipart&#10;&#10;Description automatically generated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886" y="5477864"/>
            <a:ext cx="1476066" cy="2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943" y="3243943"/>
            <a:ext cx="3614056" cy="361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Shape Right">
  <p:cSld name="Text Slide Shape Righ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/>
          <p:nvPr/>
        </p:nvSpPr>
        <p:spPr>
          <a:xfrm>
            <a:off x="6154057" y="0"/>
            <a:ext cx="603794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718458" y="1465942"/>
            <a:ext cx="50727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i="0">
                <a:solidFill>
                  <a:srgbClr val="4C4C4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718447" y="718450"/>
            <a:ext cx="70731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Shape Left">
  <p:cSld name="Text Slide Shape Lef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/>
          <p:nvPr/>
        </p:nvSpPr>
        <p:spPr>
          <a:xfrm>
            <a:off x="0" y="0"/>
            <a:ext cx="603794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6444344" y="1465942"/>
            <a:ext cx="50727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i="0">
                <a:solidFill>
                  <a:srgbClr val="4C4C4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/>
          <p:nvPr/>
        </p:nvSpPr>
        <p:spPr>
          <a:xfrm>
            <a:off x="6444344" y="718457"/>
            <a:ext cx="5072742" cy="52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lang="en-NL"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Text Slide with shape</a:t>
            </a:r>
            <a:endParaRPr sz="3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">
  <p:cSld name="Last Slide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943" y="3243943"/>
            <a:ext cx="3614056" cy="361405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subTitle" idx="1"/>
          </p:nvPr>
        </p:nvSpPr>
        <p:spPr>
          <a:xfrm>
            <a:off x="1338943" y="3859824"/>
            <a:ext cx="9514114" cy="3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i="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7" name="Google Shape;67;p2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838" y="3102349"/>
            <a:ext cx="2348324" cy="34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13668" y="909316"/>
            <a:ext cx="112353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13667" y="297567"/>
            <a:ext cx="11235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15600" y="2132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">
  <p:cSld name="Last Slide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943" y="3243943"/>
            <a:ext cx="3614057" cy="36140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1338943" y="3859824"/>
            <a:ext cx="95139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1" name="Google Shape;81;p1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837" y="3102349"/>
            <a:ext cx="2348324" cy="344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ack" type="title">
  <p:cSld name="TITLE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ctrTitle"/>
          </p:nvPr>
        </p:nvSpPr>
        <p:spPr>
          <a:xfrm>
            <a:off x="1153887" y="1600200"/>
            <a:ext cx="95139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ubTitle" idx="1"/>
          </p:nvPr>
        </p:nvSpPr>
        <p:spPr>
          <a:xfrm>
            <a:off x="1153887" y="4078515"/>
            <a:ext cx="95139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Picture Right">
  <p:cSld name="Text Slide Picture Right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>
            <a:spLocks noGrp="1"/>
          </p:cNvSpPr>
          <p:nvPr>
            <p:ph type="pic" idx="2"/>
          </p:nvPr>
        </p:nvSpPr>
        <p:spPr>
          <a:xfrm>
            <a:off x="6154057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</p:sp>
      <p:sp>
        <p:nvSpPr>
          <p:cNvPr id="92" name="Google Shape;92;p40"/>
          <p:cNvSpPr txBox="1">
            <a:spLocks noGrp="1"/>
          </p:cNvSpPr>
          <p:nvPr>
            <p:ph type="title"/>
          </p:nvPr>
        </p:nvSpPr>
        <p:spPr>
          <a:xfrm>
            <a:off x="718459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Shape Right">
  <p:cSld name="Text Slide Shape Right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/>
          <p:nvPr/>
        </p:nvSpPr>
        <p:spPr>
          <a:xfrm>
            <a:off x="6154057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title"/>
          </p:nvPr>
        </p:nvSpPr>
        <p:spPr>
          <a:xfrm>
            <a:off x="718459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ackground">
  <p:cSld name="Title Slide Background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A picture containing blur&#10;&#10;Description automatically generated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6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1153886" y="1600200"/>
            <a:ext cx="9514114" cy="19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1153886" y="4078514"/>
            <a:ext cx="9514114" cy="117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None/>
              <a:defRPr sz="2400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17" descr="A picture containing text, clipart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886" y="5477864"/>
            <a:ext cx="1476066" cy="2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943" y="3243943"/>
            <a:ext cx="3614056" cy="361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Slide">
  <p:cSld name="Chapter Title Slide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>
            <a:spLocks noGrp="1"/>
          </p:cNvSpPr>
          <p:nvPr>
            <p:ph type="ctrTitle"/>
          </p:nvPr>
        </p:nvSpPr>
        <p:spPr>
          <a:xfrm>
            <a:off x="1338943" y="2515365"/>
            <a:ext cx="9513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943" y="3243943"/>
            <a:ext cx="3614057" cy="3614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3"/>
          <p:cNvSpPr txBox="1">
            <a:spLocks noGrp="1"/>
          </p:cNvSpPr>
          <p:nvPr>
            <p:ph type="subTitle" idx="1"/>
          </p:nvPr>
        </p:nvSpPr>
        <p:spPr>
          <a:xfrm>
            <a:off x="1338943" y="4650853"/>
            <a:ext cx="95139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3" name="Google Shape;103;p4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905" y="6139543"/>
            <a:ext cx="1184188" cy="173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ackground">
  <p:cSld name="Title Slide Background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4" descr="A picture containing blur&#10;&#10;Description automatically generated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7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4"/>
          <p:cNvSpPr txBox="1">
            <a:spLocks noGrp="1"/>
          </p:cNvSpPr>
          <p:nvPr>
            <p:ph type="ctrTitle"/>
          </p:nvPr>
        </p:nvSpPr>
        <p:spPr>
          <a:xfrm>
            <a:off x="1153887" y="1600200"/>
            <a:ext cx="95139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subTitle" idx="1"/>
          </p:nvPr>
        </p:nvSpPr>
        <p:spPr>
          <a:xfrm>
            <a:off x="1153887" y="4078515"/>
            <a:ext cx="95139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8" name="Google Shape;108;p44" descr="A picture containing text, clipart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887" y="5477864"/>
            <a:ext cx="1476066" cy="2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7943" y="3243943"/>
            <a:ext cx="3614057" cy="361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aph">
  <p:cSld name="Text Slide Graph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p45" descr="Graphical user interface&#10;&#10;Description automatically generated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127" y="1296761"/>
            <a:ext cx="5522684" cy="368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5"/>
          <p:cNvSpPr txBox="1">
            <a:spLocks noGrp="1"/>
          </p:cNvSpPr>
          <p:nvPr>
            <p:ph type="title"/>
          </p:nvPr>
        </p:nvSpPr>
        <p:spPr>
          <a:xfrm>
            <a:off x="528392" y="340357"/>
            <a:ext cx="10635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able Right">
  <p:cSld name="Text Slide Table Right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6"/>
          <p:cNvSpPr/>
          <p:nvPr/>
        </p:nvSpPr>
        <p:spPr>
          <a:xfrm>
            <a:off x="6154057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6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title"/>
          </p:nvPr>
        </p:nvSpPr>
        <p:spPr>
          <a:xfrm>
            <a:off x="718459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aphicFrame>
        <p:nvGraphicFramePr>
          <p:cNvPr id="118" name="Google Shape;118;p46"/>
          <p:cNvGraphicFramePr/>
          <p:nvPr/>
        </p:nvGraphicFramePr>
        <p:xfrm>
          <a:off x="6916057" y="14659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{4982962F-E441-45E8-B84A-69D7225848A6}</a:tableStyleId>
              </a:tblPr>
              <a:tblGrid>
                <a:gridCol w="90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9" name="Google Shape;119;p46"/>
          <p:cNvSpPr txBox="1">
            <a:spLocks noGrp="1"/>
          </p:cNvSpPr>
          <p:nvPr>
            <p:ph type="subTitle" idx="2"/>
          </p:nvPr>
        </p:nvSpPr>
        <p:spPr>
          <a:xfrm>
            <a:off x="6916056" y="803148"/>
            <a:ext cx="45141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Visual Right">
  <p:cSld name="Text Slide Visual Right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/>
          <p:nvPr/>
        </p:nvSpPr>
        <p:spPr>
          <a:xfrm>
            <a:off x="6154057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title"/>
          </p:nvPr>
        </p:nvSpPr>
        <p:spPr>
          <a:xfrm>
            <a:off x="718459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subTitle" idx="2"/>
          </p:nvPr>
        </p:nvSpPr>
        <p:spPr>
          <a:xfrm>
            <a:off x="6916056" y="803148"/>
            <a:ext cx="45141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Shape Left">
  <p:cSld name="Text Slide Shape Left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8"/>
          <p:cNvSpPr/>
          <p:nvPr/>
        </p:nvSpPr>
        <p:spPr>
          <a:xfrm>
            <a:off x="0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8"/>
          <p:cNvSpPr txBox="1">
            <a:spLocks noGrp="1"/>
          </p:cNvSpPr>
          <p:nvPr>
            <p:ph type="body" idx="1"/>
          </p:nvPr>
        </p:nvSpPr>
        <p:spPr>
          <a:xfrm>
            <a:off x="6444344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8"/>
          <p:cNvSpPr txBox="1"/>
          <p:nvPr/>
        </p:nvSpPr>
        <p:spPr>
          <a:xfrm>
            <a:off x="6444344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117"/>
              <a:buFont typeface="Arial"/>
              <a:buNone/>
            </a:pPr>
            <a:r>
              <a:rPr lang="en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Slide with shape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>
            <a:spLocks noGrp="1"/>
          </p:cNvSpPr>
          <p:nvPr>
            <p:ph type="title"/>
          </p:nvPr>
        </p:nvSpPr>
        <p:spPr>
          <a:xfrm>
            <a:off x="760611" y="442528"/>
            <a:ext cx="106707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31" name="Google Shape;131;p49"/>
          <p:cNvSpPr txBox="1">
            <a:spLocks noGrp="1"/>
          </p:cNvSpPr>
          <p:nvPr>
            <p:ph type="sldNum" idx="12"/>
          </p:nvPr>
        </p:nvSpPr>
        <p:spPr>
          <a:xfrm>
            <a:off x="11672569" y="6400800"/>
            <a:ext cx="438900" cy="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415600" y="2132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413668" y="909316"/>
            <a:ext cx="112353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413667" y="297567"/>
            <a:ext cx="11235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718458" y="1465942"/>
            <a:ext cx="106353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"/>
              <a:buNone/>
              <a:defRPr sz="2000" i="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718457" y="718457"/>
            <a:ext cx="10635341" cy="52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ack" type="title">
  <p:cSld name="TITLE"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>
            <a:off x="1153887" y="1600200"/>
            <a:ext cx="95139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1153887" y="4078515"/>
            <a:ext cx="95139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Shape Right">
  <p:cSld name="Text Slide Shape Right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6154057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718459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">
  <p:cSld name="Last Slide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943" y="3243943"/>
            <a:ext cx="3614057" cy="3614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>
            <a:spLocks noGrp="1"/>
          </p:cNvSpPr>
          <p:nvPr>
            <p:ph type="subTitle" idx="1"/>
          </p:nvPr>
        </p:nvSpPr>
        <p:spPr>
          <a:xfrm>
            <a:off x="1338943" y="3859824"/>
            <a:ext cx="95139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6" name="Google Shape;156;p3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837" y="3102349"/>
            <a:ext cx="2348324" cy="344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ackground">
  <p:cSld name="Title Slide Background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3" descr="A picture containing blur&#10;&#10;Description automatically generated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7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3"/>
          <p:cNvSpPr txBox="1">
            <a:spLocks noGrp="1"/>
          </p:cNvSpPr>
          <p:nvPr>
            <p:ph type="ctrTitle"/>
          </p:nvPr>
        </p:nvSpPr>
        <p:spPr>
          <a:xfrm>
            <a:off x="1153887" y="1600200"/>
            <a:ext cx="95139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ubTitle" idx="1"/>
          </p:nvPr>
        </p:nvSpPr>
        <p:spPr>
          <a:xfrm>
            <a:off x="1153887" y="4078515"/>
            <a:ext cx="95139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3" name="Google Shape;163;p33" descr="A picture containing text, clipart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887" y="5477864"/>
            <a:ext cx="1476066" cy="2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7943" y="3243943"/>
            <a:ext cx="3614057" cy="361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aph">
  <p:cSld name="Text Slide Graph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34" descr="Graphical user interface&#10;&#10;Description automatically generated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127" y="1296761"/>
            <a:ext cx="5522684" cy="368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528392" y="340357"/>
            <a:ext cx="10635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able Right">
  <p:cSld name="Text Slide Table Right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/>
          <p:nvPr/>
        </p:nvSpPr>
        <p:spPr>
          <a:xfrm>
            <a:off x="6154057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xfrm>
            <a:off x="718459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aphicFrame>
        <p:nvGraphicFramePr>
          <p:cNvPr id="173" name="Google Shape;173;p35"/>
          <p:cNvGraphicFramePr/>
          <p:nvPr/>
        </p:nvGraphicFramePr>
        <p:xfrm>
          <a:off x="6916057" y="14659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{4982962F-E441-45E8-B84A-69D7225848A6}</a:tableStyleId>
              </a:tblPr>
              <a:tblGrid>
                <a:gridCol w="90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" name="Google Shape;174;p35"/>
          <p:cNvSpPr txBox="1">
            <a:spLocks noGrp="1"/>
          </p:cNvSpPr>
          <p:nvPr>
            <p:ph type="subTitle" idx="2"/>
          </p:nvPr>
        </p:nvSpPr>
        <p:spPr>
          <a:xfrm>
            <a:off x="6916056" y="803148"/>
            <a:ext cx="45141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Visual Right">
  <p:cSld name="Text Slide Visual Right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/>
          <p:nvPr/>
        </p:nvSpPr>
        <p:spPr>
          <a:xfrm>
            <a:off x="6154057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718459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18459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subTitle" idx="2"/>
          </p:nvPr>
        </p:nvSpPr>
        <p:spPr>
          <a:xfrm>
            <a:off x="6916056" y="803148"/>
            <a:ext cx="45141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Shape Left">
  <p:cSld name="Text Slide Shape Left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/>
          <p:nvPr/>
        </p:nvSpPr>
        <p:spPr>
          <a:xfrm>
            <a:off x="0" y="0"/>
            <a:ext cx="60381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1"/>
          </p:nvPr>
        </p:nvSpPr>
        <p:spPr>
          <a:xfrm>
            <a:off x="6444344" y="1465941"/>
            <a:ext cx="50727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7"/>
          <p:cNvSpPr txBox="1"/>
          <p:nvPr/>
        </p:nvSpPr>
        <p:spPr>
          <a:xfrm>
            <a:off x="6444344" y="718457"/>
            <a:ext cx="5072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117"/>
              <a:buFont typeface="Arial"/>
              <a:buNone/>
            </a:pPr>
            <a:r>
              <a:rPr lang="en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Slide with shape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Picture Right">
  <p:cSld name="Text Slide Picture Righ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18458" y="1465942"/>
            <a:ext cx="50727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"/>
              <a:buNone/>
              <a:defRPr sz="2000" i="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>
            <a:spLocks noGrp="1"/>
          </p:cNvSpPr>
          <p:nvPr>
            <p:ph type="pic" idx="2"/>
          </p:nvPr>
        </p:nvSpPr>
        <p:spPr>
          <a:xfrm>
            <a:off x="6154057" y="0"/>
            <a:ext cx="603794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718447" y="718450"/>
            <a:ext cx="7163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Picture Left">
  <p:cSld name="Text Slide Picture Lef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>
            <a:spLocks noGrp="1"/>
          </p:cNvSpPr>
          <p:nvPr>
            <p:ph type="pic" idx="2"/>
          </p:nvPr>
        </p:nvSpPr>
        <p:spPr>
          <a:xfrm>
            <a:off x="0" y="0"/>
            <a:ext cx="603794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6444344" y="1465942"/>
            <a:ext cx="50727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"/>
              <a:buNone/>
              <a:defRPr sz="2000" i="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/>
          <p:nvPr/>
        </p:nvSpPr>
        <p:spPr>
          <a:xfrm>
            <a:off x="6444344" y="718457"/>
            <a:ext cx="5072742" cy="52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lang="en-NL"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Text Slide with picture</a:t>
            </a:r>
            <a:endParaRPr sz="3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aph">
  <p:cSld name="Text Slide Graph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718458" y="1465942"/>
            <a:ext cx="50727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Roboto"/>
              <a:buNone/>
              <a:defRPr sz="2000" i="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38" name="Google Shape;38;p21" descr="Graphical user interface&#10;&#10;Description automatically generated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127" y="1296761"/>
            <a:ext cx="5522686" cy="368179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718457" y="718457"/>
            <a:ext cx="10635341" cy="52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able Right">
  <p:cSld name="Text Slide Table Righ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6154057" y="0"/>
            <a:ext cx="603794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718458" y="1465942"/>
            <a:ext cx="50727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b="0" i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718458" y="718457"/>
            <a:ext cx="5072742" cy="52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44" name="Google Shape;44;p22"/>
          <p:cNvGraphicFramePr/>
          <p:nvPr/>
        </p:nvGraphicFramePr>
        <p:xfrm>
          <a:off x="6916058" y="146594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{4982962F-E441-45E8-B84A-69D7225848A6}</a:tableStyleId>
              </a:tblPr>
              <a:tblGrid>
                <a:gridCol w="90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" name="Google Shape;45;p22"/>
          <p:cNvSpPr txBox="1">
            <a:spLocks noGrp="1"/>
          </p:cNvSpPr>
          <p:nvPr>
            <p:ph type="subTitle" idx="2"/>
          </p:nvPr>
        </p:nvSpPr>
        <p:spPr>
          <a:xfrm>
            <a:off x="6916056" y="803148"/>
            <a:ext cx="4513941" cy="3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Visual Right">
  <p:cSld name="Text Slide Visual Right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6154057" y="0"/>
            <a:ext cx="603794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718458" y="1465942"/>
            <a:ext cx="5072742" cy="412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 i="0">
                <a:solidFill>
                  <a:srgbClr val="4C4C4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718446" y="718450"/>
            <a:ext cx="7389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ubTitle" idx="2"/>
          </p:nvPr>
        </p:nvSpPr>
        <p:spPr>
          <a:xfrm>
            <a:off x="6916056" y="803148"/>
            <a:ext cx="4513941" cy="3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Slide">
  <p:cSld name="Chapter Title Slide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ctrTitle"/>
          </p:nvPr>
        </p:nvSpPr>
        <p:spPr>
          <a:xfrm>
            <a:off x="1338943" y="2515365"/>
            <a:ext cx="9514114" cy="182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943" y="3243943"/>
            <a:ext cx="3614056" cy="361405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subTitle" idx="1"/>
          </p:nvPr>
        </p:nvSpPr>
        <p:spPr>
          <a:xfrm>
            <a:off x="1338943" y="4650853"/>
            <a:ext cx="9514114" cy="3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i="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5" name="Google Shape;55;p24" descr="A picture containing text, clipart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905" y="6139543"/>
            <a:ext cx="1184189" cy="173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718458" y="1465942"/>
            <a:ext cx="10635342" cy="413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Roboto"/>
              <a:buChar char="•"/>
              <a:defRPr sz="2800" b="0" i="0" u="none" strike="noStrike" cap="non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Roboto"/>
              <a:buChar char="•"/>
              <a:defRPr sz="2400" b="0" i="0" u="none" strike="noStrike" cap="non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Roboto"/>
              <a:buChar char="•"/>
              <a:defRPr sz="2000" b="1" i="0" u="none" strike="noStrike" cap="none">
                <a:solidFill>
                  <a:srgbClr val="16161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718458" y="718457"/>
            <a:ext cx="10635342" cy="52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Google Shape;12;p8" descr="Shape&#10;&#10;Description automatically generated with medium confidence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9353" y="6139543"/>
            <a:ext cx="1184189" cy="173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718458" y="6043571"/>
            <a:ext cx="7982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28392" y="1031475"/>
            <a:ext cx="106353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528392" y="340357"/>
            <a:ext cx="10635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18459" y="6449971"/>
            <a:ext cx="79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528392" y="1031475"/>
            <a:ext cx="106353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4C4C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528392" y="340357"/>
            <a:ext cx="10635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718459" y="6449971"/>
            <a:ext cx="79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4fa2f223a4_0_0" descr="A picture containing person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887" y="0"/>
            <a:ext cx="1226888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4fa2f223a4_0_0"/>
          <p:cNvSpPr txBox="1">
            <a:spLocks noGrp="1"/>
          </p:cNvSpPr>
          <p:nvPr>
            <p:ph type="ctrTitle"/>
          </p:nvPr>
        </p:nvSpPr>
        <p:spPr>
          <a:xfrm>
            <a:off x="1151433" y="2474200"/>
            <a:ext cx="102609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NL" sz="5300"/>
              <a:t>Delivering and managing</a:t>
            </a:r>
            <a:r>
              <a:rPr lang="en-NL" sz="5300">
                <a:solidFill>
                  <a:schemeClr val="accent2"/>
                </a:solidFill>
              </a:rPr>
              <a:t> applications</a:t>
            </a:r>
            <a:r>
              <a:rPr lang="en-NL" sz="5300">
                <a:solidFill>
                  <a:schemeClr val="accent1"/>
                </a:solidFill>
              </a:rPr>
              <a:t> at the edge</a:t>
            </a:r>
            <a:r>
              <a:rPr lang="en-NL" sz="5300"/>
              <a:t> at scale</a:t>
            </a:r>
            <a:endParaRPr sz="7600" b="1"/>
          </a:p>
        </p:txBody>
      </p:sp>
      <p:pic>
        <p:nvPicPr>
          <p:cNvPr id="190" name="Google Shape;190;g24fa2f223a4_0_0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692" y="1529835"/>
            <a:ext cx="2256566" cy="33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4fa2f223a4_0_0"/>
          <p:cNvSpPr txBox="1">
            <a:spLocks noGrp="1"/>
          </p:cNvSpPr>
          <p:nvPr>
            <p:ph type="subTitle" idx="1"/>
          </p:nvPr>
        </p:nvSpPr>
        <p:spPr>
          <a:xfrm>
            <a:off x="1151429" y="4406156"/>
            <a:ext cx="95139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r>
              <a:rPr lang="en-NL" sz="1300">
                <a:latin typeface="Arial"/>
                <a:ea typeface="Arial"/>
                <a:cs typeface="Arial"/>
                <a:sym typeface="Arial"/>
              </a:rPr>
              <a:t>www.sunlight.io 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24fa2f223a4_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707" y="5835000"/>
            <a:ext cx="1145487" cy="240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fa2f223a4_0_69"/>
          <p:cNvSpPr txBox="1"/>
          <p:nvPr/>
        </p:nvSpPr>
        <p:spPr>
          <a:xfrm>
            <a:off x="4470725" y="1508325"/>
            <a:ext cx="7441200" cy="49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NL" sz="1700" b="1">
                <a:solidFill>
                  <a:schemeClr val="dk1"/>
                </a:solidFill>
              </a:rPr>
              <a:t>Centralized edge management</a:t>
            </a:r>
            <a:endParaRPr sz="1700" b="1" dirty="0">
              <a:solidFill>
                <a:schemeClr val="dk1"/>
              </a:solidFill>
            </a:endParaRPr>
          </a:p>
          <a:p>
            <a:pPr marL="609600" lvl="0" indent="-4000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Supports 100s to 1000s of nodes</a:t>
            </a:r>
            <a:endParaRPr sz="1500" dirty="0">
              <a:solidFill>
                <a:schemeClr val="dk1"/>
              </a:solidFill>
            </a:endParaRPr>
          </a:p>
          <a:p>
            <a:pPr marL="609600" lvl="0" indent="-400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Cloud, hosted, or on-prem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NL" sz="1700" b="1">
                <a:solidFill>
                  <a:schemeClr val="dk1"/>
                </a:solidFill>
              </a:rPr>
              <a:t>Ansible Application Automation</a:t>
            </a:r>
            <a:endParaRPr sz="1700" b="1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Industry standard for application packaging</a:t>
            </a:r>
            <a:endParaRPr sz="1500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Deploy and update applications and supporting infrastructure with a single click</a:t>
            </a:r>
            <a:endParaRPr sz="17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NL" sz="1700" b="1">
                <a:solidFill>
                  <a:schemeClr val="dk1"/>
                </a:solidFill>
              </a:rPr>
              <a:t>Application Storefront </a:t>
            </a:r>
            <a:r>
              <a:rPr lang="en-US" sz="1700" b="1" dirty="0">
                <a:solidFill>
                  <a:schemeClr val="dk1"/>
                </a:solidFill>
              </a:rPr>
              <a:t>/ Marketplace (Sunlight </a:t>
            </a:r>
            <a:r>
              <a:rPr lang="en-US" sz="1700" b="1" dirty="0" err="1">
                <a:solidFill>
                  <a:schemeClr val="dk1"/>
                </a:solidFill>
              </a:rPr>
              <a:t>AppLibrary</a:t>
            </a:r>
            <a:r>
              <a:rPr lang="en-US" sz="1700" b="1" dirty="0">
                <a:solidFill>
                  <a:schemeClr val="dk1"/>
                </a:solidFill>
              </a:rPr>
              <a:t>)</a:t>
            </a:r>
            <a:endParaRPr sz="1700" b="1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Central library for Ansible Playbook Packages</a:t>
            </a:r>
            <a:endParaRPr sz="1500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Public and private library of ISV and custom applications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NL" sz="1700" b="1">
                <a:solidFill>
                  <a:schemeClr val="dk1"/>
                </a:solidFill>
              </a:rPr>
              <a:t>High Availability</a:t>
            </a:r>
            <a:endParaRPr sz="1700" b="1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Two or more nodes for failover protection</a:t>
            </a:r>
            <a:endParaRPr sz="1500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Autonomous operation where network connectivity is limited</a:t>
            </a:r>
            <a:endParaRPr sz="17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NL" sz="1700" b="1">
                <a:solidFill>
                  <a:schemeClr val="dk1"/>
                </a:solidFill>
              </a:rPr>
              <a:t>Built for Lenovo, but compatible with industry standard platforms</a:t>
            </a:r>
            <a:endParaRPr sz="1700" b="1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Factory installation supported on any Lenovo Modular Edge system</a:t>
            </a:r>
            <a:endParaRPr sz="1500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Supports ThinkEdge SE70 (Arm and NVIDIA Jetson)</a:t>
            </a:r>
            <a:endParaRPr sz="1500" dirty="0">
              <a:solidFill>
                <a:schemeClr val="dk1"/>
              </a:solidFill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dk1"/>
                </a:solidFill>
              </a:rPr>
              <a:t>Supports Windows, Linux and Container Platforms</a:t>
            </a:r>
            <a:endParaRPr sz="1500" dirty="0">
              <a:solidFill>
                <a:schemeClr val="dk1"/>
              </a:solidFill>
            </a:endParaRPr>
          </a:p>
        </p:txBody>
      </p:sp>
      <p:grpSp>
        <p:nvGrpSpPr>
          <p:cNvPr id="198" name="Google Shape;198;g24fa2f223a4_0_69"/>
          <p:cNvGrpSpPr/>
          <p:nvPr/>
        </p:nvGrpSpPr>
        <p:grpSpPr>
          <a:xfrm>
            <a:off x="742643" y="1656133"/>
            <a:ext cx="3056697" cy="2209612"/>
            <a:chOff x="745201" y="1257609"/>
            <a:chExt cx="3863368" cy="2915440"/>
          </a:xfrm>
        </p:grpSpPr>
        <p:pic>
          <p:nvPicPr>
            <p:cNvPr id="199" name="Google Shape;199;g24fa2f223a4_0_69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1447" y="2770800"/>
              <a:ext cx="1923025" cy="13065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24fa2f223a4_0_69"/>
            <p:cNvSpPr/>
            <p:nvPr/>
          </p:nvSpPr>
          <p:spPr>
            <a:xfrm>
              <a:off x="981724" y="1817723"/>
              <a:ext cx="791700" cy="39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" name="Google Shape;201;g24fa2f223a4_0_69"/>
            <p:cNvGrpSpPr/>
            <p:nvPr/>
          </p:nvGrpSpPr>
          <p:grpSpPr>
            <a:xfrm>
              <a:off x="745201" y="1257609"/>
              <a:ext cx="1252110" cy="1056986"/>
              <a:chOff x="4880550" y="1233525"/>
              <a:chExt cx="1414494" cy="1194064"/>
            </a:xfrm>
          </p:grpSpPr>
          <p:pic>
            <p:nvPicPr>
              <p:cNvPr id="202" name="Google Shape;202;g24fa2f223a4_0_69"/>
              <p:cNvPicPr preferRelativeResize="0"/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80550" y="1233525"/>
                <a:ext cx="1414494" cy="9610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03;g24fa2f223a4_0_69"/>
              <p:cNvPicPr preferRelativeResize="0"/>
              <p:nvPr/>
            </p:nvPicPr>
            <p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22725" y="1535050"/>
                <a:ext cx="729926" cy="8925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04" name="Google Shape;204;g24fa2f223a4_0_69"/>
            <p:cNvCxnSpPr/>
            <p:nvPr/>
          </p:nvCxnSpPr>
          <p:spPr>
            <a:xfrm>
              <a:off x="1451953" y="2398967"/>
              <a:ext cx="141900" cy="435600"/>
            </a:xfrm>
            <a:prstGeom prst="straightConnector1">
              <a:avLst/>
            </a:prstGeom>
            <a:noFill/>
            <a:ln w="19050" cap="flat" cmpd="sng">
              <a:solidFill>
                <a:srgbClr val="1EE07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pic>
          <p:nvPicPr>
            <p:cNvPr id="205" name="Google Shape;205;g24fa2f223a4_0_69"/>
            <p:cNvPicPr preferRelativeResize="0"/>
            <p:nvPr/>
          </p:nvPicPr>
          <p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3305" y="3385540"/>
              <a:ext cx="646098" cy="7875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206;g24fa2f223a4_0_69"/>
            <p:cNvCxnSpPr/>
            <p:nvPr/>
          </p:nvCxnSpPr>
          <p:spPr>
            <a:xfrm flipH="1">
              <a:off x="2661344" y="2345086"/>
              <a:ext cx="486600" cy="688200"/>
            </a:xfrm>
            <a:prstGeom prst="straightConnector1">
              <a:avLst/>
            </a:prstGeom>
            <a:noFill/>
            <a:ln w="19050" cap="flat" cmpd="sng">
              <a:solidFill>
                <a:srgbClr val="1EE07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207" name="Google Shape;207;g24fa2f223a4_0_69"/>
            <p:cNvGrpSpPr/>
            <p:nvPr/>
          </p:nvGrpSpPr>
          <p:grpSpPr>
            <a:xfrm>
              <a:off x="2311098" y="1517382"/>
              <a:ext cx="580933" cy="490521"/>
              <a:chOff x="4880550" y="1233525"/>
              <a:chExt cx="1414494" cy="1194064"/>
            </a:xfrm>
          </p:grpSpPr>
          <p:pic>
            <p:nvPicPr>
              <p:cNvPr id="208" name="Google Shape;208;g24fa2f223a4_0_69"/>
              <p:cNvPicPr preferRelativeResize="0"/>
              <p:nvPr/>
            </p:nvPicPr>
            <p:blipFill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80550" y="1233525"/>
                <a:ext cx="1414494" cy="9610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g24fa2f223a4_0_69"/>
              <p:cNvPicPr preferRelativeResize="0"/>
              <p:nvPr/>
            </p:nvPicPr>
            <p:blipFill rotWithShape="1"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22725" y="1535050"/>
                <a:ext cx="729926" cy="8925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0" name="Google Shape;210;g24fa2f223a4_0_69"/>
            <p:cNvGrpSpPr/>
            <p:nvPr/>
          </p:nvGrpSpPr>
          <p:grpSpPr>
            <a:xfrm>
              <a:off x="3114644" y="1757316"/>
              <a:ext cx="580933" cy="490521"/>
              <a:chOff x="4880550" y="1233525"/>
              <a:chExt cx="1414494" cy="1194064"/>
            </a:xfrm>
          </p:grpSpPr>
          <p:pic>
            <p:nvPicPr>
              <p:cNvPr id="211" name="Google Shape;211;g24fa2f223a4_0_69"/>
              <p:cNvPicPr preferRelativeResize="0"/>
              <p:nvPr/>
            </p:nvPicPr>
            <p:blipFill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80550" y="1233525"/>
                <a:ext cx="1414494" cy="9610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g24fa2f223a4_0_69"/>
              <p:cNvPicPr preferRelativeResize="0"/>
              <p:nvPr/>
            </p:nvPicPr>
            <p:blipFill rotWithShape="1"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22725" y="1535050"/>
                <a:ext cx="729926" cy="8925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13" name="Google Shape;213;g24fa2f223a4_0_69"/>
            <p:cNvCxnSpPr/>
            <p:nvPr/>
          </p:nvCxnSpPr>
          <p:spPr>
            <a:xfrm flipH="1">
              <a:off x="2184397" y="2138893"/>
              <a:ext cx="267300" cy="654600"/>
            </a:xfrm>
            <a:prstGeom prst="straightConnector1">
              <a:avLst/>
            </a:prstGeom>
            <a:noFill/>
            <a:ln w="19050" cap="flat" cmpd="sng">
              <a:solidFill>
                <a:srgbClr val="1EE07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214" name="Google Shape;214;g24fa2f223a4_0_69"/>
            <p:cNvGrpSpPr/>
            <p:nvPr/>
          </p:nvGrpSpPr>
          <p:grpSpPr>
            <a:xfrm>
              <a:off x="4027637" y="2399072"/>
              <a:ext cx="580933" cy="490521"/>
              <a:chOff x="4880550" y="1233525"/>
              <a:chExt cx="1414494" cy="1194064"/>
            </a:xfrm>
          </p:grpSpPr>
          <p:pic>
            <p:nvPicPr>
              <p:cNvPr id="215" name="Google Shape;215;g24fa2f223a4_0_69"/>
              <p:cNvPicPr preferRelativeResize="0"/>
              <p:nvPr/>
            </p:nvPicPr>
            <p:blipFill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80550" y="1233525"/>
                <a:ext cx="1414494" cy="9610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g24fa2f223a4_0_69"/>
              <p:cNvPicPr preferRelativeResize="0"/>
              <p:nvPr/>
            </p:nvPicPr>
            <p:blipFill rotWithShape="1"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22725" y="1535050"/>
                <a:ext cx="729926" cy="8925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17" name="Google Shape;217;g24fa2f223a4_0_69"/>
            <p:cNvCxnSpPr/>
            <p:nvPr/>
          </p:nvCxnSpPr>
          <p:spPr>
            <a:xfrm flipH="1">
              <a:off x="3045037" y="2793448"/>
              <a:ext cx="876900" cy="474600"/>
            </a:xfrm>
            <a:prstGeom prst="straightConnector1">
              <a:avLst/>
            </a:prstGeom>
            <a:noFill/>
            <a:ln w="19050" cap="flat" cmpd="sng">
              <a:solidFill>
                <a:srgbClr val="1EE07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pic>
        <p:nvPicPr>
          <p:cNvPr id="218" name="Google Shape;218;g24fa2f223a4_0_69" descr="Shape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45660" y="6298629"/>
            <a:ext cx="1370341" cy="20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4fa2f223a4_0_69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09" y="4319634"/>
            <a:ext cx="626672" cy="1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4fa2f223a4_0_69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220" y="4170543"/>
            <a:ext cx="733742" cy="41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4fa2f223a4_0_69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408" y="4319650"/>
            <a:ext cx="801633" cy="19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4fa2f223a4_0_69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999" y="4591087"/>
            <a:ext cx="1196181" cy="25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4fa2f223a4_0_69"/>
          <p:cNvSpPr txBox="1"/>
          <p:nvPr/>
        </p:nvSpPr>
        <p:spPr>
          <a:xfrm>
            <a:off x="575733" y="338833"/>
            <a:ext cx="112335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NL" sz="2800" b="1">
                <a:solidFill>
                  <a:schemeClr val="dk1"/>
                </a:solidFill>
              </a:rPr>
              <a:t>Sunlight </a:t>
            </a:r>
            <a:r>
              <a:rPr lang="en-US" sz="2800" b="1" dirty="0">
                <a:solidFill>
                  <a:schemeClr val="dk1"/>
                </a:solidFill>
              </a:rPr>
              <a:t>is the </a:t>
            </a:r>
            <a:r>
              <a:rPr lang="en-NL" sz="2800" b="1">
                <a:solidFill>
                  <a:schemeClr val="tx1"/>
                </a:solidFill>
              </a:rPr>
              <a:t>complete platform </a:t>
            </a:r>
            <a:r>
              <a:rPr lang="en-NL" sz="2800" b="1">
                <a:solidFill>
                  <a:schemeClr val="dk1"/>
                </a:solidFill>
              </a:rPr>
              <a:t>for </a:t>
            </a:r>
            <a:r>
              <a:rPr lang="en-US" sz="2800" b="1" dirty="0">
                <a:solidFill>
                  <a:schemeClr val="dk1"/>
                </a:solidFill>
              </a:rPr>
              <a:t>the Lenovo </a:t>
            </a:r>
            <a:r>
              <a:rPr lang="en-US" sz="2800" b="1" dirty="0">
                <a:solidFill>
                  <a:schemeClr val="accent1"/>
                </a:solidFill>
              </a:rPr>
              <a:t>Digital Marketplace</a:t>
            </a:r>
            <a:endParaRPr sz="2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fa2f223a4_0_198"/>
          <p:cNvSpPr/>
          <p:nvPr/>
        </p:nvSpPr>
        <p:spPr>
          <a:xfrm>
            <a:off x="-53056" y="3144180"/>
            <a:ext cx="12297900" cy="37791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4fa2f223a4_0_198"/>
          <p:cNvSpPr/>
          <p:nvPr/>
        </p:nvSpPr>
        <p:spPr>
          <a:xfrm>
            <a:off x="44" y="5405"/>
            <a:ext cx="12244800" cy="3144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4fa2f223a4_0_198"/>
          <p:cNvSpPr/>
          <p:nvPr/>
        </p:nvSpPr>
        <p:spPr>
          <a:xfrm>
            <a:off x="759600" y="979400"/>
            <a:ext cx="10657200" cy="2948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C5E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4fa2f223a4_0_198"/>
          <p:cNvSpPr/>
          <p:nvPr/>
        </p:nvSpPr>
        <p:spPr>
          <a:xfrm>
            <a:off x="10722537" y="298905"/>
            <a:ext cx="315600" cy="315600"/>
          </a:xfrm>
          <a:prstGeom prst="rect">
            <a:avLst/>
          </a:prstGeom>
          <a:solidFill>
            <a:srgbClr val="1EE07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4fa2f223a4_0_198"/>
          <p:cNvSpPr/>
          <p:nvPr/>
        </p:nvSpPr>
        <p:spPr>
          <a:xfrm>
            <a:off x="76360" y="2097837"/>
            <a:ext cx="315600" cy="315600"/>
          </a:xfrm>
          <a:prstGeom prst="rect">
            <a:avLst/>
          </a:prstGeom>
          <a:gradFill>
            <a:gsLst>
              <a:gs pos="0">
                <a:srgbClr val="1EE07F">
                  <a:alpha val="62745"/>
                </a:srgbClr>
              </a:gs>
              <a:gs pos="100000">
                <a:srgbClr val="1EE07F"/>
              </a:gs>
            </a:gsLst>
            <a:lin ang="1200117" scaled="0"/>
          </a:gradFill>
          <a:ln w="9525" cap="flat" cmpd="sng">
            <a:solidFill>
              <a:srgbClr val="1EE0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4fa2f223a4_0_198"/>
          <p:cNvSpPr/>
          <p:nvPr/>
        </p:nvSpPr>
        <p:spPr>
          <a:xfrm>
            <a:off x="386156" y="1778048"/>
            <a:ext cx="315600" cy="315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4fa2f223a4_0_198"/>
          <p:cNvSpPr/>
          <p:nvPr/>
        </p:nvSpPr>
        <p:spPr>
          <a:xfrm>
            <a:off x="11948771" y="973891"/>
            <a:ext cx="315600" cy="315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4fa2f223a4_0_198"/>
          <p:cNvSpPr/>
          <p:nvPr/>
        </p:nvSpPr>
        <p:spPr>
          <a:xfrm>
            <a:off x="1079525" y="1230800"/>
            <a:ext cx="2393100" cy="2563200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121900" tIns="304800" rIns="121900" bIns="14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4fa2f223a4_0_198"/>
          <p:cNvSpPr txBox="1"/>
          <p:nvPr/>
        </p:nvSpPr>
        <p:spPr>
          <a:xfrm>
            <a:off x="3062867" y="5793500"/>
            <a:ext cx="960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NL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4fa2f223a4_0_198"/>
          <p:cNvSpPr/>
          <p:nvPr/>
        </p:nvSpPr>
        <p:spPr>
          <a:xfrm>
            <a:off x="759725" y="4112400"/>
            <a:ext cx="10657200" cy="205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NL" sz="1600" b="1">
                <a:solidFill>
                  <a:schemeClr val="accent1"/>
                </a:solidFill>
              </a:rPr>
              <a:t>V</a:t>
            </a:r>
            <a:r>
              <a:rPr lang="en-NL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alue for ISVs </a:t>
            </a:r>
            <a:endParaRPr sz="16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4fa2f223a4_0_198"/>
          <p:cNvSpPr txBox="1"/>
          <p:nvPr/>
        </p:nvSpPr>
        <p:spPr>
          <a:xfrm>
            <a:off x="575739" y="391900"/>
            <a:ext cx="114969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1" dirty="0">
                <a:solidFill>
                  <a:schemeClr val="bg1"/>
                </a:solidFill>
              </a:rPr>
              <a:t>Standardize </a:t>
            </a:r>
            <a:r>
              <a:rPr lang="en-NL" sz="2800" b="1">
                <a:solidFill>
                  <a:schemeClr val="accent1"/>
                </a:solidFill>
              </a:rPr>
              <a:t>ISV</a:t>
            </a:r>
            <a:r>
              <a:rPr lang="en-NL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onboarding </a:t>
            </a:r>
            <a:r>
              <a:rPr lang="en-US" sz="2800" b="1" dirty="0">
                <a:solidFill>
                  <a:schemeClr val="lt1"/>
                </a:solidFill>
              </a:rPr>
              <a:t>with Sunlight</a:t>
            </a:r>
            <a:r>
              <a:rPr lang="en-NL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24fa2f223a4_0_19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925" y="1589126"/>
            <a:ext cx="1972599" cy="787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4fa2f223a4_0_198"/>
          <p:cNvSpPr txBox="1"/>
          <p:nvPr/>
        </p:nvSpPr>
        <p:spPr>
          <a:xfrm>
            <a:off x="893379" y="4556550"/>
            <a:ext cx="5487346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■"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Standardized onboarding for all ISV applications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■"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Sunlight abstracts applications from the hardware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■"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Onboard once and d</a:t>
            </a: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eploy across </a:t>
            </a:r>
            <a:r>
              <a:rPr lang="en-NL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Lenovo Modular Edge system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NL" sz="1500">
                <a:solidFill>
                  <a:schemeClr val="lt1"/>
                </a:solidFill>
              </a:rPr>
              <a:t>Supports any </a:t>
            </a:r>
            <a:r>
              <a:rPr lang="en-US" sz="1500" dirty="0">
                <a:solidFill>
                  <a:schemeClr val="lt1"/>
                </a:solidFill>
              </a:rPr>
              <a:t>OS </a:t>
            </a:r>
            <a:r>
              <a:rPr lang="en-NL" sz="1500">
                <a:solidFill>
                  <a:schemeClr val="lt1"/>
                </a:solidFill>
              </a:rPr>
              <a:t>or container platform</a:t>
            </a:r>
            <a:endParaRPr sz="1500" dirty="0">
              <a:solidFill>
                <a:schemeClr val="lt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■"/>
            </a:pP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Instant</a:t>
            </a:r>
            <a:r>
              <a:rPr lang="en-US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ly</a:t>
            </a: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scal</a:t>
            </a:r>
            <a:r>
              <a:rPr lang="en-U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across 1000s of </a:t>
            </a:r>
            <a:r>
              <a:rPr lang="en-U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edge nodes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4fa2f223a4_0_198"/>
          <p:cNvSpPr txBox="1"/>
          <p:nvPr/>
        </p:nvSpPr>
        <p:spPr>
          <a:xfrm>
            <a:off x="6253655" y="4556550"/>
            <a:ext cx="491177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■"/>
            </a:pPr>
            <a:r>
              <a:rPr lang="en-NL" sz="1500">
                <a:solidFill>
                  <a:schemeClr val="lt1"/>
                </a:solidFill>
              </a:rPr>
              <a:t>H</a:t>
            </a: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ighly avail</a:t>
            </a:r>
            <a:r>
              <a:rPr lang="en-NL" sz="1500">
                <a:solidFill>
                  <a:schemeClr val="lt1"/>
                </a:solidFill>
              </a:rPr>
              <a:t>able</a:t>
            </a: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infrastructure with two or more nodes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■"/>
            </a:pP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End-to-end delivery to site via factory installation - just apply power and connectivity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■"/>
            </a:pPr>
            <a:r>
              <a:rPr lang="en-N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1-click delivery of applications to the edge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24fa2f223a4_0_198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5660" y="6298629"/>
            <a:ext cx="1370341" cy="20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4fa2f223a4_0_19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925" y="2570075"/>
            <a:ext cx="1908803" cy="104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B6745109-FA3C-D943-C72A-7F3104B71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180" y="1353733"/>
            <a:ext cx="6492804" cy="2317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"/>
          <p:cNvSpPr/>
          <p:nvPr/>
        </p:nvSpPr>
        <p:spPr>
          <a:xfrm>
            <a:off x="0" y="0"/>
            <a:ext cx="12244800" cy="3144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"/>
          <p:cNvSpPr/>
          <p:nvPr/>
        </p:nvSpPr>
        <p:spPr>
          <a:xfrm>
            <a:off x="-53056" y="3144180"/>
            <a:ext cx="12297900" cy="37791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"/>
          <p:cNvSpPr/>
          <p:nvPr/>
        </p:nvSpPr>
        <p:spPr>
          <a:xfrm>
            <a:off x="10722537" y="1289505"/>
            <a:ext cx="315600" cy="315600"/>
          </a:xfrm>
          <a:prstGeom prst="rect">
            <a:avLst/>
          </a:prstGeom>
          <a:solidFill>
            <a:srgbClr val="1EE07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"/>
          <p:cNvSpPr/>
          <p:nvPr/>
        </p:nvSpPr>
        <p:spPr>
          <a:xfrm>
            <a:off x="76360" y="2097837"/>
            <a:ext cx="315600" cy="315600"/>
          </a:xfrm>
          <a:prstGeom prst="rect">
            <a:avLst/>
          </a:prstGeom>
          <a:gradFill>
            <a:gsLst>
              <a:gs pos="0">
                <a:srgbClr val="1EE07F">
                  <a:alpha val="63137"/>
                </a:srgbClr>
              </a:gs>
              <a:gs pos="100000">
                <a:srgbClr val="1EE07F"/>
              </a:gs>
            </a:gsLst>
            <a:lin ang="1200117" scaled="0"/>
          </a:gradFill>
          <a:ln w="9525" cap="flat" cmpd="sng">
            <a:solidFill>
              <a:srgbClr val="1EE0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386156" y="1778048"/>
            <a:ext cx="315600" cy="315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"/>
          <p:cNvSpPr/>
          <p:nvPr/>
        </p:nvSpPr>
        <p:spPr>
          <a:xfrm>
            <a:off x="11948771" y="973891"/>
            <a:ext cx="315600" cy="315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"/>
          <p:cNvSpPr/>
          <p:nvPr/>
        </p:nvSpPr>
        <p:spPr>
          <a:xfrm>
            <a:off x="1040672" y="1767067"/>
            <a:ext cx="3149700" cy="1644900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121900" tIns="304800" rIns="121900" bIns="144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N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ISV </a:t>
            </a:r>
            <a:r>
              <a:rPr lang="en-NL" sz="1600" b="1">
                <a:solidFill>
                  <a:schemeClr val="lt1"/>
                </a:solidFill>
              </a:rPr>
              <a:t>p</a:t>
            </a:r>
            <a:r>
              <a:rPr lang="en-N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rovides details </a:t>
            </a:r>
            <a:r>
              <a:rPr lang="en-NL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about the infrastructure environment and installation steps to the Sunlight solutions team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"/>
          <p:cNvSpPr/>
          <p:nvPr/>
        </p:nvSpPr>
        <p:spPr>
          <a:xfrm>
            <a:off x="4517736" y="1767067"/>
            <a:ext cx="3149700" cy="1644900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121900" tIns="304800" rIns="121900" bIns="144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NL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Sunlight solutions team creates an </a:t>
            </a:r>
            <a:r>
              <a:rPr lang="en-N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playbook </a:t>
            </a:r>
            <a:r>
              <a:rPr lang="en-NL" sz="1600" i="0" u="none" strike="noStrike" cap="none">
                <a:solidFill>
                  <a:schemeClr val="lt1"/>
                </a:solidFill>
              </a:rPr>
              <a:t>and an </a:t>
            </a:r>
            <a:r>
              <a:rPr lang="en-N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entry in the AppLibrary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6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5660" y="6298629"/>
            <a:ext cx="1370341" cy="20040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"/>
          <p:cNvSpPr/>
          <p:nvPr/>
        </p:nvSpPr>
        <p:spPr>
          <a:xfrm>
            <a:off x="1040714" y="3642331"/>
            <a:ext cx="10143000" cy="23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82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N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end customers purchase app licenses?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8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NL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ISV </a:t>
            </a:r>
            <a:r>
              <a:rPr lang="en-NL" sz="1600">
                <a:solidFill>
                  <a:schemeClr val="lt1"/>
                </a:solidFill>
              </a:rPr>
              <a:t>a</a:t>
            </a:r>
            <a:r>
              <a:rPr lang="en-NL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pplication license procured through Lenovo VLS</a:t>
            </a:r>
            <a:endParaRPr/>
          </a:p>
          <a:p>
            <a:pPr marL="7683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8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NL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Apps can be public or private, depending on the vendor requirements and licensing framework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83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8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NL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Secure vault is provided for license key distribution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"/>
          <p:cNvSpPr/>
          <p:nvPr/>
        </p:nvSpPr>
        <p:spPr>
          <a:xfrm>
            <a:off x="2141619" y="1375762"/>
            <a:ext cx="717900" cy="717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NL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"/>
          <p:cNvSpPr txBox="1"/>
          <p:nvPr/>
        </p:nvSpPr>
        <p:spPr>
          <a:xfrm>
            <a:off x="575750" y="391900"/>
            <a:ext cx="11496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Sunlight </a:t>
            </a:r>
            <a:r>
              <a:rPr lang="en-NL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Onboarding </a:t>
            </a:r>
            <a:r>
              <a:rPr lang="en-US" sz="2800" b="1" dirty="0">
                <a:solidFill>
                  <a:schemeClr val="accent1"/>
                </a:solidFill>
              </a:rPr>
              <a:t>P</a:t>
            </a:r>
            <a:r>
              <a:rPr lang="en-NL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rogram </a:t>
            </a:r>
            <a:r>
              <a:rPr lang="en-NL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ISVs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"/>
          <p:cNvSpPr/>
          <p:nvPr/>
        </p:nvSpPr>
        <p:spPr>
          <a:xfrm>
            <a:off x="5712294" y="1375762"/>
            <a:ext cx="717900" cy="717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NL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"/>
          <p:cNvSpPr/>
          <p:nvPr/>
        </p:nvSpPr>
        <p:spPr>
          <a:xfrm>
            <a:off x="8034036" y="1781767"/>
            <a:ext cx="3149700" cy="1644900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121900" tIns="304800" rIns="121900" bIns="144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N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Sunlight </a:t>
            </a:r>
            <a:r>
              <a:rPr lang="en-NL" sz="1600" b="1">
                <a:solidFill>
                  <a:schemeClr val="lt1"/>
                </a:solidFill>
              </a:rPr>
              <a:t>p</a:t>
            </a:r>
            <a:r>
              <a:rPr lang="en-N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ublishes the app </a:t>
            </a:r>
            <a:r>
              <a:rPr lang="en-NL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channel and end-users get access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9216981" y="1375762"/>
            <a:ext cx="717900" cy="717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NL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6790" y="1082650"/>
            <a:ext cx="4806046" cy="53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5660" y="6298629"/>
            <a:ext cx="1370339" cy="20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"/>
          <p:cNvSpPr txBox="1"/>
          <p:nvPr/>
        </p:nvSpPr>
        <p:spPr>
          <a:xfrm>
            <a:off x="575739" y="391900"/>
            <a:ext cx="114969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Complete a</a:t>
            </a:r>
            <a:r>
              <a:rPr lang="en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pplication </a:t>
            </a:r>
            <a:r>
              <a:rPr lang="en-NL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lifecycle management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the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marketplace</a:t>
            </a:r>
            <a:endParaRPr sz="19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/>
          <p:nvPr/>
        </p:nvSpPr>
        <p:spPr>
          <a:xfrm>
            <a:off x="8335167" y="3787233"/>
            <a:ext cx="445500" cy="5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 txBox="1"/>
          <p:nvPr/>
        </p:nvSpPr>
        <p:spPr>
          <a:xfrm>
            <a:off x="8240267" y="3661233"/>
            <a:ext cx="80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NL" sz="400" b="1" i="0" u="none" strike="noStrike" cap="none">
                <a:solidFill>
                  <a:srgbClr val="C5F1DB"/>
                </a:solidFill>
                <a:latin typeface="Arial"/>
                <a:ea typeface="Arial"/>
                <a:cs typeface="Arial"/>
                <a:sym typeface="Arial"/>
              </a:rPr>
              <a:t>AppLibrary</a:t>
            </a:r>
            <a:endParaRPr sz="400" b="1" i="0" u="none" strike="noStrike" cap="none">
              <a:solidFill>
                <a:srgbClr val="C5F1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E253FD-0652-06B3-B60E-1A2D9A4B0BA9}"/>
              </a:ext>
            </a:extLst>
          </p:cNvPr>
          <p:cNvSpPr/>
          <p:nvPr/>
        </p:nvSpPr>
        <p:spPr>
          <a:xfrm>
            <a:off x="8181048" y="1082650"/>
            <a:ext cx="4010952" cy="2693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Marketplace</a:t>
            </a:r>
          </a:p>
        </p:txBody>
      </p:sp>
      <p:pic>
        <p:nvPicPr>
          <p:cNvPr id="12" name="Picture 11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CBF86E7C-A950-1394-DB12-62BF27E20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17" y="1443747"/>
            <a:ext cx="7772400" cy="44349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1"/>
          <p:cNvSpPr/>
          <p:nvPr/>
        </p:nvSpPr>
        <p:spPr>
          <a:xfrm>
            <a:off x="-174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400"/>
            </a:pPr>
            <a:endParaRPr sz="1867">
              <a:solidFill>
                <a:schemeClr val="lt1"/>
              </a:solidFill>
            </a:endParaRPr>
          </a:p>
        </p:txBody>
      </p:sp>
      <p:sp>
        <p:nvSpPr>
          <p:cNvPr id="932" name="Google Shape;932;p31"/>
          <p:cNvSpPr txBox="1">
            <a:spLocks noGrp="1"/>
          </p:cNvSpPr>
          <p:nvPr>
            <p:ph type="title"/>
          </p:nvPr>
        </p:nvSpPr>
        <p:spPr>
          <a:xfrm>
            <a:off x="506220" y="599617"/>
            <a:ext cx="11235200" cy="5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Sunlight is the strategic enablement platform for edge go-to-market in the UKI</a:t>
            </a:r>
          </a:p>
        </p:txBody>
      </p:sp>
      <p:sp>
        <p:nvSpPr>
          <p:cNvPr id="934" name="Google Shape;934;p31"/>
          <p:cNvSpPr txBox="1">
            <a:spLocks noGrp="1"/>
          </p:cNvSpPr>
          <p:nvPr>
            <p:ph type="body" idx="4294967295"/>
          </p:nvPr>
        </p:nvSpPr>
        <p:spPr>
          <a:xfrm>
            <a:off x="1809352" y="3242068"/>
            <a:ext cx="2688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581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ts val="1500"/>
              <a:buNone/>
            </a:pPr>
            <a:r>
              <a:rPr lang="en-GB" sz="1600" b="1" dirty="0">
                <a:solidFill>
                  <a:schemeClr val="accent3"/>
                </a:solidFill>
              </a:rPr>
              <a:t>Application Marketplace</a:t>
            </a:r>
            <a:br>
              <a:rPr lang="en-GB" sz="1333" dirty="0">
                <a:solidFill>
                  <a:srgbClr val="6A6B6C"/>
                </a:solidFill>
              </a:rPr>
            </a:br>
            <a:r>
              <a:rPr lang="en-GB" sz="1333" dirty="0">
                <a:solidFill>
                  <a:schemeClr val="lt1"/>
                </a:solidFill>
              </a:rPr>
              <a:t>Deliver a Lenovo branded application marketplace/storefront for customers</a:t>
            </a:r>
          </a:p>
        </p:txBody>
      </p:sp>
      <p:sp>
        <p:nvSpPr>
          <p:cNvPr id="935" name="Google Shape;935;p31"/>
          <p:cNvSpPr/>
          <p:nvPr/>
        </p:nvSpPr>
        <p:spPr>
          <a:xfrm>
            <a:off x="2875792" y="2491389"/>
            <a:ext cx="531200" cy="5312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400"/>
            </a:pPr>
            <a:endParaRPr sz="1867">
              <a:solidFill>
                <a:schemeClr val="lt1"/>
              </a:solidFill>
            </a:endParaRPr>
          </a:p>
        </p:txBody>
      </p:sp>
      <p:grpSp>
        <p:nvGrpSpPr>
          <p:cNvPr id="936" name="Google Shape;936;p31"/>
          <p:cNvGrpSpPr/>
          <p:nvPr/>
        </p:nvGrpSpPr>
        <p:grpSpPr>
          <a:xfrm>
            <a:off x="2998297" y="2612950"/>
            <a:ext cx="287991" cy="287991"/>
            <a:chOff x="1796381" y="998998"/>
            <a:chExt cx="198852" cy="198852"/>
          </a:xfrm>
        </p:grpSpPr>
        <p:sp>
          <p:nvSpPr>
            <p:cNvPr id="937" name="Google Shape;937;p31"/>
            <p:cNvSpPr/>
            <p:nvPr/>
          </p:nvSpPr>
          <p:spPr>
            <a:xfrm>
              <a:off x="1956125" y="1071137"/>
              <a:ext cx="2872" cy="8064"/>
            </a:xfrm>
            <a:custGeom>
              <a:avLst/>
              <a:gdLst/>
              <a:ahLst/>
              <a:cxnLst/>
              <a:rect l="l" t="t" r="r" b="b"/>
              <a:pathLst>
                <a:path w="2872" h="8064" extrusionOk="0">
                  <a:moveTo>
                    <a:pt x="0" y="0"/>
                  </a:moveTo>
                  <a:lnTo>
                    <a:pt x="0" y="0"/>
                  </a:lnTo>
                  <a:cubicBezTo>
                    <a:pt x="1105" y="2541"/>
                    <a:pt x="2099" y="5303"/>
                    <a:pt x="2872" y="8065"/>
                  </a:cubicBezTo>
                </a:path>
              </a:pathLst>
            </a:custGeom>
            <a:noFill/>
            <a:ln w="10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1914918" y="1035012"/>
              <a:ext cx="8506" cy="3093"/>
            </a:xfrm>
            <a:custGeom>
              <a:avLst/>
              <a:gdLst/>
              <a:ahLst/>
              <a:cxnLst/>
              <a:rect l="l" t="t" r="r" b="b"/>
              <a:pathLst>
                <a:path w="8506" h="3093" extrusionOk="0">
                  <a:moveTo>
                    <a:pt x="0" y="0"/>
                  </a:moveTo>
                  <a:lnTo>
                    <a:pt x="0" y="0"/>
                  </a:lnTo>
                  <a:cubicBezTo>
                    <a:pt x="2872" y="773"/>
                    <a:pt x="5745" y="1878"/>
                    <a:pt x="8506" y="3093"/>
                  </a:cubicBezTo>
                </a:path>
              </a:pathLst>
            </a:custGeom>
            <a:noFill/>
            <a:ln w="10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1959108" y="1065282"/>
              <a:ext cx="14030" cy="14030"/>
            </a:xfrm>
            <a:custGeom>
              <a:avLst/>
              <a:gdLst/>
              <a:ahLst/>
              <a:cxnLst/>
              <a:rect l="l" t="t" r="r" b="b"/>
              <a:pathLst>
                <a:path w="14030" h="14030" extrusionOk="0">
                  <a:moveTo>
                    <a:pt x="0" y="14030"/>
                  </a:moveTo>
                  <a:lnTo>
                    <a:pt x="14030" y="0"/>
                  </a:lnTo>
                </a:path>
              </a:pathLst>
            </a:custGeom>
            <a:noFill/>
            <a:ln w="10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1939996" y="1079312"/>
              <a:ext cx="19111" cy="19111"/>
            </a:xfrm>
            <a:custGeom>
              <a:avLst/>
              <a:gdLst/>
              <a:ahLst/>
              <a:cxnLst/>
              <a:rect l="l" t="t" r="r" b="b"/>
              <a:pathLst>
                <a:path w="19111" h="19111" extrusionOk="0">
                  <a:moveTo>
                    <a:pt x="19112" y="0"/>
                  </a:moveTo>
                  <a:lnTo>
                    <a:pt x="0" y="19112"/>
                  </a:lnTo>
                </a:path>
              </a:pathLst>
            </a:custGeom>
            <a:noFill/>
            <a:ln w="10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1895807" y="1035122"/>
              <a:ext cx="19111" cy="19111"/>
            </a:xfrm>
            <a:custGeom>
              <a:avLst/>
              <a:gdLst/>
              <a:ahLst/>
              <a:cxnLst/>
              <a:rect l="l" t="t" r="r" b="b"/>
              <a:pathLst>
                <a:path w="19111" h="19111" extrusionOk="0">
                  <a:moveTo>
                    <a:pt x="19112" y="0"/>
                  </a:moveTo>
                  <a:lnTo>
                    <a:pt x="0" y="19112"/>
                  </a:lnTo>
                </a:path>
              </a:pathLst>
            </a:custGeom>
            <a:noFill/>
            <a:ln w="10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1914918" y="1021092"/>
              <a:ext cx="14030" cy="14030"/>
            </a:xfrm>
            <a:custGeom>
              <a:avLst/>
              <a:gdLst/>
              <a:ahLst/>
              <a:cxnLst/>
              <a:rect l="l" t="t" r="r" b="b"/>
              <a:pathLst>
                <a:path w="14030" h="14030" extrusionOk="0">
                  <a:moveTo>
                    <a:pt x="14030" y="0"/>
                  </a:moveTo>
                  <a:lnTo>
                    <a:pt x="0" y="14030"/>
                  </a:lnTo>
                </a:path>
              </a:pathLst>
            </a:custGeom>
            <a:noFill/>
            <a:ln w="107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grpSp>
          <p:nvGrpSpPr>
            <p:cNvPr id="943" name="Google Shape;943;p31"/>
            <p:cNvGrpSpPr/>
            <p:nvPr/>
          </p:nvGrpSpPr>
          <p:grpSpPr>
            <a:xfrm>
              <a:off x="1796381" y="998998"/>
              <a:ext cx="198852" cy="198852"/>
              <a:chOff x="1796381" y="998998"/>
              <a:chExt cx="198852" cy="198852"/>
            </a:xfrm>
          </p:grpSpPr>
          <p:sp>
            <p:nvSpPr>
              <p:cNvPr id="944" name="Google Shape;944;p31"/>
              <p:cNvSpPr/>
              <p:nvPr/>
            </p:nvSpPr>
            <p:spPr>
              <a:xfrm>
                <a:off x="1879236" y="1081853"/>
                <a:ext cx="33142" cy="33142"/>
              </a:xfrm>
              <a:custGeom>
                <a:avLst/>
                <a:gdLst/>
                <a:ahLst/>
                <a:cxnLst/>
                <a:rect l="l" t="t" r="r" b="b"/>
                <a:pathLst>
                  <a:path w="33142" h="33142" extrusionOk="0">
                    <a:moveTo>
                      <a:pt x="16571" y="0"/>
                    </a:moveTo>
                    <a:cubicBezTo>
                      <a:pt x="7419" y="0"/>
                      <a:pt x="0" y="7419"/>
                      <a:pt x="0" y="16571"/>
                    </a:cubicBezTo>
                    <a:cubicBezTo>
                      <a:pt x="0" y="25723"/>
                      <a:pt x="7419" y="33142"/>
                      <a:pt x="16571" y="33142"/>
                    </a:cubicBezTo>
                    <a:cubicBezTo>
                      <a:pt x="25723" y="33142"/>
                      <a:pt x="33142" y="25723"/>
                      <a:pt x="33142" y="16571"/>
                    </a:cubicBezTo>
                    <a:cubicBezTo>
                      <a:pt x="33142" y="7419"/>
                      <a:pt x="25723" y="0"/>
                      <a:pt x="16571" y="0"/>
                    </a:cubicBezTo>
                    <a:close/>
                  </a:path>
                </a:pathLst>
              </a:custGeom>
              <a:noFill/>
              <a:ln w="16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>
                  <a:buSzPts val="1400"/>
                </a:pPr>
                <a:endParaRPr sz="1867"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1796381" y="998998"/>
                <a:ext cx="198852" cy="198852"/>
              </a:xfrm>
              <a:custGeom>
                <a:avLst/>
                <a:gdLst/>
                <a:ahLst/>
                <a:cxnLst/>
                <a:rect l="l" t="t" r="r" b="b"/>
                <a:pathLst>
                  <a:path w="198852" h="198852" extrusionOk="0">
                    <a:moveTo>
                      <a:pt x="99426" y="0"/>
                    </a:moveTo>
                    <a:cubicBezTo>
                      <a:pt x="44515" y="0"/>
                      <a:pt x="0" y="44515"/>
                      <a:pt x="0" y="99426"/>
                    </a:cubicBezTo>
                    <a:cubicBezTo>
                      <a:pt x="0" y="154338"/>
                      <a:pt x="44515" y="198852"/>
                      <a:pt x="99426" y="198852"/>
                    </a:cubicBezTo>
                    <a:cubicBezTo>
                      <a:pt x="154338" y="198852"/>
                      <a:pt x="198852" y="154338"/>
                      <a:pt x="198852" y="99426"/>
                    </a:cubicBezTo>
                    <a:cubicBezTo>
                      <a:pt x="198852" y="44515"/>
                      <a:pt x="154338" y="0"/>
                      <a:pt x="99426" y="0"/>
                    </a:cubicBezTo>
                    <a:close/>
                  </a:path>
                </a:pathLst>
              </a:custGeom>
              <a:noFill/>
              <a:ln w="16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>
                  <a:buSzPts val="1400"/>
                </a:pPr>
                <a:endParaRPr sz="1867"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1908842" y="1054234"/>
                <a:ext cx="31153" cy="31153"/>
              </a:xfrm>
              <a:custGeom>
                <a:avLst/>
                <a:gdLst/>
                <a:ahLst/>
                <a:cxnLst/>
                <a:rect l="l" t="t" r="r" b="b"/>
                <a:pathLst>
                  <a:path w="31153" h="31153" extrusionOk="0">
                    <a:moveTo>
                      <a:pt x="31153" y="0"/>
                    </a:moveTo>
                    <a:lnTo>
                      <a:pt x="0" y="31153"/>
                    </a:lnTo>
                  </a:path>
                </a:pathLst>
              </a:custGeom>
              <a:noFill/>
              <a:ln w="16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>
                  <a:buSzPts val="1400"/>
                </a:pPr>
                <a:endParaRPr sz="1867"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1829412" y="1032140"/>
                <a:ext cx="66394" cy="66284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66284" extrusionOk="0">
                    <a:moveTo>
                      <a:pt x="66394" y="0"/>
                    </a:moveTo>
                    <a:lnTo>
                      <a:pt x="66284" y="0"/>
                    </a:lnTo>
                    <a:cubicBezTo>
                      <a:pt x="29607" y="0"/>
                      <a:pt x="0" y="29607"/>
                      <a:pt x="0" y="66284"/>
                    </a:cubicBezTo>
                    <a:cubicBezTo>
                      <a:pt x="0" y="66284"/>
                      <a:pt x="0" y="66284"/>
                      <a:pt x="0" y="66284"/>
                    </a:cubicBezTo>
                  </a:path>
                </a:pathLst>
              </a:custGeom>
              <a:noFill/>
              <a:ln w="16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>
                  <a:buSzPts val="1400"/>
                </a:pPr>
                <a:endParaRPr sz="1867"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1895696" y="1032029"/>
                <a:ext cx="19222" cy="2982"/>
              </a:xfrm>
              <a:custGeom>
                <a:avLst/>
                <a:gdLst/>
                <a:ahLst/>
                <a:cxnLst/>
                <a:rect l="l" t="t" r="r" b="b"/>
                <a:pathLst>
                  <a:path w="19222" h="2982" extrusionOk="0">
                    <a:moveTo>
                      <a:pt x="19222" y="2983"/>
                    </a:moveTo>
                    <a:lnTo>
                      <a:pt x="19222" y="2983"/>
                    </a:lnTo>
                    <a:cubicBezTo>
                      <a:pt x="12925" y="994"/>
                      <a:pt x="6518" y="0"/>
                      <a:pt x="0" y="0"/>
                    </a:cubicBezTo>
                  </a:path>
                </a:pathLst>
              </a:custGeom>
              <a:noFill/>
              <a:ln w="16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>
                  <a:buSzPts val="1400"/>
                </a:pPr>
                <a:endParaRPr sz="1867"/>
              </a:p>
            </p:txBody>
          </p:sp>
        </p:grpSp>
      </p:grpSp>
      <p:sp>
        <p:nvSpPr>
          <p:cNvPr id="950" name="Google Shape;950;p31"/>
          <p:cNvSpPr txBox="1"/>
          <p:nvPr/>
        </p:nvSpPr>
        <p:spPr>
          <a:xfrm>
            <a:off x="4752000" y="3242069"/>
            <a:ext cx="2688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581" algn="ctr">
              <a:lnSpc>
                <a:spcPct val="130000"/>
              </a:lnSpc>
              <a:buClr>
                <a:schemeClr val="accent1"/>
              </a:buClr>
              <a:buSzPts val="1500"/>
            </a:pPr>
            <a:r>
              <a:rPr lang="en-GB" sz="1600" b="1" dirty="0">
                <a:solidFill>
                  <a:schemeClr val="accent3"/>
                </a:solidFill>
              </a:rPr>
              <a:t>ISV Onboarding Program</a:t>
            </a:r>
            <a:r>
              <a:rPr lang="en-GB" sz="1600" dirty="0">
                <a:solidFill>
                  <a:schemeClr val="accent3"/>
                </a:solidFill>
              </a:rPr>
              <a:t> </a:t>
            </a:r>
            <a:br>
              <a:rPr lang="en-GB" sz="1333" dirty="0">
                <a:solidFill>
                  <a:srgbClr val="6A6B6C"/>
                </a:solidFill>
              </a:rPr>
            </a:br>
            <a:r>
              <a:rPr lang="en-GB" sz="1333" dirty="0">
                <a:solidFill>
                  <a:schemeClr val="lt1"/>
                </a:solidFill>
              </a:rPr>
              <a:t>Onboard all ISV applications with a unified platform</a:t>
            </a:r>
          </a:p>
          <a:p>
            <a:pPr marL="10581" algn="ctr">
              <a:lnSpc>
                <a:spcPct val="130000"/>
              </a:lnSpc>
              <a:buClr>
                <a:schemeClr val="accent1"/>
              </a:buClr>
              <a:buSzPts val="1500"/>
            </a:pPr>
            <a:endParaRPr sz="1867" dirty="0"/>
          </a:p>
        </p:txBody>
      </p:sp>
      <p:sp>
        <p:nvSpPr>
          <p:cNvPr id="951" name="Google Shape;951;p31"/>
          <p:cNvSpPr/>
          <p:nvPr/>
        </p:nvSpPr>
        <p:spPr>
          <a:xfrm>
            <a:off x="5828660" y="2491390"/>
            <a:ext cx="531200" cy="5312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400"/>
            </a:pPr>
            <a:endParaRPr sz="1867">
              <a:solidFill>
                <a:schemeClr val="lt1"/>
              </a:solidFill>
            </a:endParaRPr>
          </a:p>
        </p:txBody>
      </p:sp>
      <p:grpSp>
        <p:nvGrpSpPr>
          <p:cNvPr id="952" name="Google Shape;952;p31"/>
          <p:cNvGrpSpPr/>
          <p:nvPr/>
        </p:nvGrpSpPr>
        <p:grpSpPr>
          <a:xfrm>
            <a:off x="5950801" y="2613022"/>
            <a:ext cx="287992" cy="288008"/>
            <a:chOff x="4033942" y="885517"/>
            <a:chExt cx="270195" cy="270210"/>
          </a:xfrm>
        </p:grpSpPr>
        <p:sp>
          <p:nvSpPr>
            <p:cNvPr id="953" name="Google Shape;953;p31"/>
            <p:cNvSpPr/>
            <p:nvPr/>
          </p:nvSpPr>
          <p:spPr>
            <a:xfrm>
              <a:off x="4033942" y="885517"/>
              <a:ext cx="270195" cy="270210"/>
            </a:xfrm>
            <a:custGeom>
              <a:avLst/>
              <a:gdLst/>
              <a:ahLst/>
              <a:cxnLst/>
              <a:rect l="l" t="t" r="r" b="b"/>
              <a:pathLst>
                <a:path w="270195" h="270210" extrusionOk="0">
                  <a:moveTo>
                    <a:pt x="135323" y="270210"/>
                  </a:moveTo>
                  <a:lnTo>
                    <a:pt x="135173" y="270195"/>
                  </a:lnTo>
                  <a:cubicBezTo>
                    <a:pt x="209735" y="270195"/>
                    <a:pt x="270195" y="209735"/>
                    <a:pt x="270195" y="135173"/>
                  </a:cubicBezTo>
                  <a:cubicBezTo>
                    <a:pt x="270195" y="60460"/>
                    <a:pt x="209735" y="150"/>
                    <a:pt x="135173" y="0"/>
                  </a:cubicBezTo>
                  <a:cubicBezTo>
                    <a:pt x="60460" y="-150"/>
                    <a:pt x="150" y="60310"/>
                    <a:pt x="0" y="134873"/>
                  </a:cubicBezTo>
                  <a:lnTo>
                    <a:pt x="0" y="134723"/>
                  </a:lnTo>
                  <a:cubicBezTo>
                    <a:pt x="-150" y="209285"/>
                    <a:pt x="60310" y="269745"/>
                    <a:pt x="134873" y="269745"/>
                  </a:cubicBezTo>
                  <a:cubicBezTo>
                    <a:pt x="134873" y="269745"/>
                    <a:pt x="134873" y="269745"/>
                    <a:pt x="134873" y="269745"/>
                  </a:cubicBezTo>
                  <a:close/>
                </a:path>
              </a:pathLst>
            </a:custGeom>
            <a:noFill/>
            <a:ln w="220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grpSp>
          <p:nvGrpSpPr>
            <p:cNvPr id="954" name="Google Shape;954;p31"/>
            <p:cNvGrpSpPr/>
            <p:nvPr/>
          </p:nvGrpSpPr>
          <p:grpSpPr>
            <a:xfrm>
              <a:off x="4142260" y="966695"/>
              <a:ext cx="54009" cy="108018"/>
              <a:chOff x="4142260" y="966695"/>
              <a:chExt cx="54009" cy="108018"/>
            </a:xfrm>
          </p:grpSpPr>
          <p:sp>
            <p:nvSpPr>
              <p:cNvPr id="955" name="Google Shape;955;p31"/>
              <p:cNvSpPr/>
              <p:nvPr/>
            </p:nvSpPr>
            <p:spPr>
              <a:xfrm>
                <a:off x="4142260" y="966695"/>
                <a:ext cx="54009" cy="27004"/>
              </a:xfrm>
              <a:custGeom>
                <a:avLst/>
                <a:gdLst/>
                <a:ahLst/>
                <a:cxnLst/>
                <a:rect l="l" t="t" r="r" b="b"/>
                <a:pathLst>
                  <a:path w="54009" h="27004" extrusionOk="0">
                    <a:moveTo>
                      <a:pt x="0" y="27005"/>
                    </a:moveTo>
                    <a:lnTo>
                      <a:pt x="27005" y="0"/>
                    </a:lnTo>
                    <a:lnTo>
                      <a:pt x="54009" y="27005"/>
                    </a:lnTo>
                  </a:path>
                </a:pathLst>
              </a:custGeom>
              <a:noFill/>
              <a:ln w="220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>
                  <a:buSzPts val="1400"/>
                </a:pPr>
                <a:endParaRPr sz="1867"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4142260" y="1047709"/>
                <a:ext cx="54009" cy="27004"/>
              </a:xfrm>
              <a:custGeom>
                <a:avLst/>
                <a:gdLst/>
                <a:ahLst/>
                <a:cxnLst/>
                <a:rect l="l" t="t" r="r" b="b"/>
                <a:pathLst>
                  <a:path w="54009" h="27004" extrusionOk="0">
                    <a:moveTo>
                      <a:pt x="0" y="0"/>
                    </a:moveTo>
                    <a:lnTo>
                      <a:pt x="27005" y="27005"/>
                    </a:lnTo>
                    <a:lnTo>
                      <a:pt x="54009" y="0"/>
                    </a:lnTo>
                  </a:path>
                </a:pathLst>
              </a:custGeom>
              <a:noFill/>
              <a:ln w="220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>
                  <a:buSzPts val="1400"/>
                </a:pPr>
                <a:endParaRPr sz="1867"/>
              </a:p>
            </p:txBody>
          </p:sp>
        </p:grpSp>
      </p:grpSp>
      <p:sp>
        <p:nvSpPr>
          <p:cNvPr id="958" name="Google Shape;958;p31"/>
          <p:cNvSpPr/>
          <p:nvPr/>
        </p:nvSpPr>
        <p:spPr>
          <a:xfrm>
            <a:off x="8773041" y="2491390"/>
            <a:ext cx="531200" cy="5312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400"/>
            </a:pPr>
            <a:endParaRPr sz="1867">
              <a:solidFill>
                <a:schemeClr val="lt1"/>
              </a:solidFill>
            </a:endParaRPr>
          </a:p>
        </p:txBody>
      </p:sp>
      <p:sp>
        <p:nvSpPr>
          <p:cNvPr id="960" name="Google Shape;960;p31"/>
          <p:cNvSpPr txBox="1"/>
          <p:nvPr/>
        </p:nvSpPr>
        <p:spPr>
          <a:xfrm>
            <a:off x="7694648" y="3242069"/>
            <a:ext cx="2688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581" algn="ctr">
              <a:lnSpc>
                <a:spcPct val="130000"/>
              </a:lnSpc>
              <a:buClr>
                <a:schemeClr val="accent1"/>
              </a:buClr>
              <a:buSzPts val="1500"/>
            </a:pPr>
            <a:r>
              <a:rPr lang="en-GB" sz="1600" b="1" dirty="0">
                <a:solidFill>
                  <a:schemeClr val="accent3"/>
                </a:solidFill>
              </a:rPr>
              <a:t>Unified Hardware Support</a:t>
            </a:r>
            <a:endParaRPr sz="2400" b="1" dirty="0"/>
          </a:p>
          <a:p>
            <a:pPr marL="10581" algn="ctr"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en-GB" sz="1333" dirty="0">
                <a:solidFill>
                  <a:schemeClr val="lt1"/>
                </a:solidFill>
              </a:rPr>
              <a:t>Certify applications once and deploy across all Lenovo modular edge hardware</a:t>
            </a:r>
          </a:p>
          <a:p>
            <a:pPr marL="10581" algn="ctr">
              <a:lnSpc>
                <a:spcPct val="130000"/>
              </a:lnSpc>
              <a:buClr>
                <a:schemeClr val="dk1"/>
              </a:buClr>
              <a:buSzPts val="1100"/>
            </a:pPr>
            <a:endParaRPr lang="en-GB" sz="1333" dirty="0">
              <a:solidFill>
                <a:schemeClr val="lt1"/>
              </a:solidFill>
            </a:endParaRPr>
          </a:p>
          <a:p>
            <a:pPr marL="10581" algn="ctr">
              <a:lnSpc>
                <a:spcPct val="130000"/>
              </a:lnSpc>
              <a:buClr>
                <a:schemeClr val="dk1"/>
              </a:buClr>
              <a:buSzPts val="1100"/>
            </a:pPr>
            <a:endParaRPr sz="1333" dirty="0">
              <a:solidFill>
                <a:schemeClr val="lt1"/>
              </a:solidFill>
            </a:endParaRPr>
          </a:p>
          <a:p>
            <a:pPr marL="10581" algn="ctr">
              <a:lnSpc>
                <a:spcPct val="130000"/>
              </a:lnSpc>
              <a:buClr>
                <a:schemeClr val="accent1"/>
              </a:buClr>
              <a:buSzPts val="1500"/>
            </a:pPr>
            <a:endParaRPr sz="1333" dirty="0">
              <a:solidFill>
                <a:schemeClr val="lt1"/>
              </a:solidFill>
            </a:endParaRPr>
          </a:p>
        </p:txBody>
      </p:sp>
      <p:grpSp>
        <p:nvGrpSpPr>
          <p:cNvPr id="961" name="Google Shape;961;p31"/>
          <p:cNvGrpSpPr/>
          <p:nvPr/>
        </p:nvGrpSpPr>
        <p:grpSpPr>
          <a:xfrm>
            <a:off x="8892604" y="2613045"/>
            <a:ext cx="288012" cy="288012"/>
            <a:chOff x="7055727" y="891693"/>
            <a:chExt cx="218987" cy="218987"/>
          </a:xfrm>
        </p:grpSpPr>
        <p:sp>
          <p:nvSpPr>
            <p:cNvPr id="962" name="Google Shape;962;p31"/>
            <p:cNvSpPr/>
            <p:nvPr/>
          </p:nvSpPr>
          <p:spPr>
            <a:xfrm>
              <a:off x="7128723" y="964689"/>
              <a:ext cx="72995" cy="72995"/>
            </a:xfrm>
            <a:custGeom>
              <a:avLst/>
              <a:gdLst/>
              <a:ahLst/>
              <a:cxnLst/>
              <a:rect l="l" t="t" r="r" b="b"/>
              <a:pathLst>
                <a:path w="72995" h="72995" extrusionOk="0">
                  <a:moveTo>
                    <a:pt x="62917" y="0"/>
                  </a:moveTo>
                  <a:cubicBezTo>
                    <a:pt x="68483" y="0"/>
                    <a:pt x="72996" y="0"/>
                    <a:pt x="72996" y="0"/>
                  </a:cubicBezTo>
                  <a:lnTo>
                    <a:pt x="72996" y="72996"/>
                  </a:lnTo>
                  <a:cubicBezTo>
                    <a:pt x="72996" y="72996"/>
                    <a:pt x="68483" y="72996"/>
                    <a:pt x="62917" y="72996"/>
                  </a:cubicBezTo>
                  <a:lnTo>
                    <a:pt x="10079" y="72996"/>
                  </a:lnTo>
                  <a:cubicBezTo>
                    <a:pt x="4512" y="72996"/>
                    <a:pt x="0" y="72996"/>
                    <a:pt x="0" y="72996"/>
                  </a:cubicBezTo>
                  <a:lnTo>
                    <a:pt x="0" y="0"/>
                  </a:lnTo>
                  <a:cubicBezTo>
                    <a:pt x="0" y="0"/>
                    <a:pt x="4512" y="0"/>
                    <a:pt x="10079" y="0"/>
                  </a:cubicBezTo>
                  <a:close/>
                </a:path>
              </a:pathLst>
            </a:custGeom>
            <a:noFill/>
            <a:ln w="17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7055727" y="891693"/>
              <a:ext cx="218987" cy="218987"/>
            </a:xfrm>
            <a:custGeom>
              <a:avLst/>
              <a:gdLst/>
              <a:ahLst/>
              <a:cxnLst/>
              <a:rect l="l" t="t" r="r" b="b"/>
              <a:pathLst>
                <a:path w="218987" h="218987" extrusionOk="0">
                  <a:moveTo>
                    <a:pt x="109494" y="218987"/>
                  </a:moveTo>
                  <a:lnTo>
                    <a:pt x="109494" y="218987"/>
                  </a:lnTo>
                  <a:cubicBezTo>
                    <a:pt x="49022" y="218987"/>
                    <a:pt x="0" y="169966"/>
                    <a:pt x="0" y="109494"/>
                  </a:cubicBezTo>
                  <a:cubicBezTo>
                    <a:pt x="0" y="49022"/>
                    <a:pt x="49022" y="0"/>
                    <a:pt x="109494" y="0"/>
                  </a:cubicBezTo>
                  <a:cubicBezTo>
                    <a:pt x="169966" y="0"/>
                    <a:pt x="218987" y="49022"/>
                    <a:pt x="218987" y="109494"/>
                  </a:cubicBezTo>
                  <a:lnTo>
                    <a:pt x="218987" y="109494"/>
                  </a:lnTo>
                  <a:cubicBezTo>
                    <a:pt x="218987" y="169966"/>
                    <a:pt x="169966" y="218987"/>
                    <a:pt x="109494" y="218987"/>
                  </a:cubicBezTo>
                </a:path>
              </a:pathLst>
            </a:custGeom>
            <a:noFill/>
            <a:ln w="17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7201719" y="989021"/>
              <a:ext cx="72265" cy="12165"/>
            </a:xfrm>
            <a:custGeom>
              <a:avLst/>
              <a:gdLst/>
              <a:ahLst/>
              <a:cxnLst/>
              <a:rect l="l" t="t" r="r" b="b"/>
              <a:pathLst>
                <a:path w="72265" h="12165" extrusionOk="0">
                  <a:moveTo>
                    <a:pt x="72266" y="0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7056457" y="989021"/>
              <a:ext cx="72265" cy="12165"/>
            </a:xfrm>
            <a:custGeom>
              <a:avLst/>
              <a:gdLst/>
              <a:ahLst/>
              <a:cxnLst/>
              <a:rect l="l" t="t" r="r" b="b"/>
              <a:pathLst>
                <a:path w="72265" h="12165" extrusionOk="0">
                  <a:moveTo>
                    <a:pt x="72266" y="0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SzPts val="1400"/>
              </a:pPr>
              <a:endParaRPr sz="1867"/>
            </a:p>
          </p:txBody>
        </p:sp>
      </p:grpSp>
      <p:pic>
        <p:nvPicPr>
          <p:cNvPr id="966" name="Google Shape;966;p3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8000" y="6297601"/>
            <a:ext cx="1368000" cy="20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"/>
          <p:cNvSpPr txBox="1"/>
          <p:nvPr/>
        </p:nvSpPr>
        <p:spPr>
          <a:xfrm>
            <a:off x="5084600" y="3559733"/>
            <a:ext cx="20229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NL" sz="1900" b="0" i="0" u="none" strike="noStrike" cap="none">
                <a:solidFill>
                  <a:srgbClr val="33FF99"/>
                </a:solidFill>
                <a:latin typeface="Arial"/>
                <a:ea typeface="Arial"/>
                <a:cs typeface="Arial"/>
                <a:sym typeface="Arial"/>
              </a:rPr>
              <a:t>www.sunlight.io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nlight Master">
  <a:themeElements>
    <a:clrScheme name="Sunlight Colors">
      <a:dk1>
        <a:srgbClr val="000000"/>
      </a:dk1>
      <a:lt1>
        <a:srgbClr val="FFFFFF"/>
      </a:lt1>
      <a:dk2>
        <a:srgbClr val="8E8F90"/>
      </a:dk2>
      <a:lt2>
        <a:srgbClr val="E7E6E6"/>
      </a:lt2>
      <a:accent1>
        <a:srgbClr val="1EE07F"/>
      </a:accent1>
      <a:accent2>
        <a:srgbClr val="16C76F"/>
      </a:accent2>
      <a:accent3>
        <a:srgbClr val="0DAA5C"/>
      </a:accent3>
      <a:accent4>
        <a:srgbClr val="F7791B"/>
      </a:accent4>
      <a:accent5>
        <a:srgbClr val="E31111"/>
      </a:accent5>
      <a:accent6>
        <a:srgbClr val="0069FF"/>
      </a:accent6>
      <a:hlink>
        <a:srgbClr val="000000"/>
      </a:hlink>
      <a:folHlink>
        <a:srgbClr val="1EE0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nlight Master">
  <a:themeElements>
    <a:clrScheme name="Sunlight colours">
      <a:dk1>
        <a:srgbClr val="000000"/>
      </a:dk1>
      <a:lt1>
        <a:srgbClr val="FFFFFF"/>
      </a:lt1>
      <a:dk2>
        <a:srgbClr val="8E8F90"/>
      </a:dk2>
      <a:lt2>
        <a:srgbClr val="E7E6E6"/>
      </a:lt2>
      <a:accent1>
        <a:srgbClr val="1EE07F"/>
      </a:accent1>
      <a:accent2>
        <a:srgbClr val="16C76F"/>
      </a:accent2>
      <a:accent3>
        <a:srgbClr val="0DAA5C"/>
      </a:accent3>
      <a:accent4>
        <a:srgbClr val="F7791B"/>
      </a:accent4>
      <a:accent5>
        <a:srgbClr val="E31111"/>
      </a:accent5>
      <a:accent6>
        <a:srgbClr val="0069FF"/>
      </a:accent6>
      <a:hlink>
        <a:srgbClr val="000000"/>
      </a:hlink>
      <a:folHlink>
        <a:srgbClr val="1EE0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nlight Master">
  <a:themeElements>
    <a:clrScheme name="Sunlight colours">
      <a:dk1>
        <a:srgbClr val="000000"/>
      </a:dk1>
      <a:lt1>
        <a:srgbClr val="FFFFFF"/>
      </a:lt1>
      <a:dk2>
        <a:srgbClr val="8E8F90"/>
      </a:dk2>
      <a:lt2>
        <a:srgbClr val="E7E6E6"/>
      </a:lt2>
      <a:accent1>
        <a:srgbClr val="1EE07F"/>
      </a:accent1>
      <a:accent2>
        <a:srgbClr val="16C76F"/>
      </a:accent2>
      <a:accent3>
        <a:srgbClr val="0DAA5C"/>
      </a:accent3>
      <a:accent4>
        <a:srgbClr val="F7791B"/>
      </a:accent4>
      <a:accent5>
        <a:srgbClr val="E31111"/>
      </a:accent5>
      <a:accent6>
        <a:srgbClr val="0069FF"/>
      </a:accent6>
      <a:hlink>
        <a:srgbClr val="000000"/>
      </a:hlink>
      <a:folHlink>
        <a:srgbClr val="1EE0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362</Words>
  <Application>Microsoft Macintosh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Roboto</vt:lpstr>
      <vt:lpstr>Arial</vt:lpstr>
      <vt:lpstr>Noto Sans Symbols</vt:lpstr>
      <vt:lpstr>Century Gothic</vt:lpstr>
      <vt:lpstr>Calibri</vt:lpstr>
      <vt:lpstr>Roboto Medium</vt:lpstr>
      <vt:lpstr>Sunlight Master</vt:lpstr>
      <vt:lpstr>Sunlight Master</vt:lpstr>
      <vt:lpstr>Sunlight Master</vt:lpstr>
      <vt:lpstr>Delivering and managing applications at the edge at scale</vt:lpstr>
      <vt:lpstr>PowerPoint Presentation</vt:lpstr>
      <vt:lpstr>PowerPoint Presentation</vt:lpstr>
      <vt:lpstr>PowerPoint Presentation</vt:lpstr>
      <vt:lpstr>PowerPoint Presentation</vt:lpstr>
      <vt:lpstr>Sunlight is the strategic enablement platform for edge go-to-market in the UKI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and managing applications at the edge at scale</dc:title>
  <cp:lastModifiedBy>Tom Flink</cp:lastModifiedBy>
  <cp:revision>3</cp:revision>
  <dcterms:modified xsi:type="dcterms:W3CDTF">2023-10-18T17:17:21Z</dcterms:modified>
</cp:coreProperties>
</file>