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63" r:id="rId2"/>
    <p:sldId id="257" r:id="rId3"/>
  </p:sldIdLst>
  <p:sldSz cx="6858000" cy="9906000" type="A4"/>
  <p:notesSz cx="6858000" cy="9144000"/>
  <p:embeddedFontLst>
    <p:embeddedFont>
      <p:font typeface="Basis Grotesque Pro" panose="02000503030000020004" pitchFamily="2" charset="77"/>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T1MT0if8mT+uWQNlVijplW404d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3E7117-21F2-4D95-BD68-E989F5F79F8D}">
  <a:tblStyle styleId="{F23E7117-21F2-4D95-BD68-E989F5F79F8D}"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dk1"/>
          </a:solidFill>
        </a:fill>
      </a:tcStyle>
    </a:lastCol>
    <a:firstCol>
      <a:tcTxStyle b="on" i="off">
        <a:font>
          <a:latin typeface="Century Gothic"/>
          <a:ea typeface="Century Gothic"/>
          <a:cs typeface="Century Gothic"/>
        </a:font>
        <a:schemeClr val="lt1"/>
      </a:tcTxStyle>
      <a:tcStyle>
        <a:tcBdr/>
        <a:fill>
          <a:solidFill>
            <a:schemeClr val="dk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865E0E40-0E26-4362-8B85-780FB1D33E99}"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9EC"/>
          </a:solidFill>
        </a:fill>
      </a:tcStyle>
    </a:wholeTbl>
    <a:band1H>
      <a:tcTxStyle/>
      <a:tcStyle>
        <a:tcBdr/>
        <a:fill>
          <a:solidFill>
            <a:srgbClr val="CBF3D7"/>
          </a:solidFill>
        </a:fill>
      </a:tcStyle>
    </a:band1H>
    <a:band2H>
      <a:tcTxStyle/>
      <a:tcStyle>
        <a:tcBdr/>
      </a:tcStyle>
    </a:band2H>
    <a:band1V>
      <a:tcTxStyle/>
      <a:tcStyle>
        <a:tcBdr/>
        <a:fill>
          <a:solidFill>
            <a:srgbClr val="CBF3D7"/>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648"/>
  </p:normalViewPr>
  <p:slideViewPr>
    <p:cSldViewPr snapToGrid="0" snapToObjects="1">
      <p:cViewPr varScale="1">
        <p:scale>
          <a:sx n="74" d="100"/>
          <a:sy n="74" d="100"/>
        </p:scale>
        <p:origin x="2928" y="17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527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ackground">
  <p:cSld name="Title Slide Background">
    <p:bg>
      <p:bgPr>
        <a:solidFill>
          <a:schemeClr val="dk1"/>
        </a:solidFill>
        <a:effectLst/>
      </p:bgPr>
    </p:bg>
    <p:spTree>
      <p:nvGrpSpPr>
        <p:cNvPr id="1" name="Shape 35"/>
        <p:cNvGrpSpPr/>
        <p:nvPr/>
      </p:nvGrpSpPr>
      <p:grpSpPr>
        <a:xfrm>
          <a:off x="0" y="0"/>
          <a:ext cx="0" cy="0"/>
          <a:chOff x="0" y="0"/>
          <a:chExt cx="0" cy="0"/>
        </a:xfrm>
      </p:grpSpPr>
      <p:pic>
        <p:nvPicPr>
          <p:cNvPr id="36" name="Google Shape;36;p23" descr="A picture containing blur&#10;&#10;Description automatically generated"/>
          <p:cNvPicPr preferRelativeResize="0"/>
          <p:nvPr/>
        </p:nvPicPr>
        <p:blipFill rotWithShape="1">
          <a:blip r:embed="rId2">
            <a:alphaModFix/>
          </a:blip>
          <a:srcRect/>
          <a:stretch/>
        </p:blipFill>
        <p:spPr>
          <a:xfrm>
            <a:off x="1071564" y="0"/>
            <a:ext cx="5786437" cy="9906000"/>
          </a:xfrm>
          <a:prstGeom prst="rect">
            <a:avLst/>
          </a:prstGeom>
          <a:noFill/>
          <a:ln>
            <a:noFill/>
          </a:ln>
        </p:spPr>
      </p:pic>
      <p:sp>
        <p:nvSpPr>
          <p:cNvPr id="37" name="Google Shape;37;p23"/>
          <p:cNvSpPr txBox="1">
            <a:spLocks noGrp="1"/>
          </p:cNvSpPr>
          <p:nvPr>
            <p:ph type="ctrTitle"/>
          </p:nvPr>
        </p:nvSpPr>
        <p:spPr>
          <a:xfrm>
            <a:off x="649062" y="2311400"/>
            <a:ext cx="5351689" cy="27585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Arial"/>
              <a:buNone/>
              <a:defRPr sz="3375"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subTitle" idx="1"/>
          </p:nvPr>
        </p:nvSpPr>
        <p:spPr>
          <a:xfrm>
            <a:off x="649062" y="5891187"/>
            <a:ext cx="5351689" cy="17034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563"/>
              </a:spcBef>
              <a:spcAft>
                <a:spcPts val="0"/>
              </a:spcAft>
              <a:buClr>
                <a:schemeClr val="accent1"/>
              </a:buClr>
              <a:buSzPts val="2400"/>
              <a:buNone/>
              <a:defRPr sz="1350" b="0" i="0">
                <a:solidFill>
                  <a:schemeClr val="accent1"/>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39" name="Google Shape;39;p23" descr="A picture containing text, clipart&#10;&#10;Description automatically generated"/>
          <p:cNvPicPr preferRelativeResize="0"/>
          <p:nvPr/>
        </p:nvPicPr>
        <p:blipFill rotWithShape="1">
          <a:blip r:embed="rId3">
            <a:alphaModFix/>
          </a:blip>
          <a:srcRect/>
          <a:stretch/>
        </p:blipFill>
        <p:spPr>
          <a:xfrm>
            <a:off x="649062" y="7912471"/>
            <a:ext cx="830287" cy="313046"/>
          </a:xfrm>
          <a:prstGeom prst="rect">
            <a:avLst/>
          </a:prstGeom>
          <a:noFill/>
          <a:ln>
            <a:noFill/>
          </a:ln>
        </p:spPr>
      </p:pic>
      <p:pic>
        <p:nvPicPr>
          <p:cNvPr id="40" name="Google Shape;40;p23"/>
          <p:cNvPicPr preferRelativeResize="0"/>
          <p:nvPr/>
        </p:nvPicPr>
        <p:blipFill rotWithShape="1">
          <a:blip r:embed="rId4">
            <a:alphaModFix/>
          </a:blip>
          <a:srcRect/>
          <a:stretch/>
        </p:blipFill>
        <p:spPr>
          <a:xfrm>
            <a:off x="4825094" y="4685696"/>
            <a:ext cx="2032907" cy="52203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1752"/>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701"/>
            </a:lvl1pPr>
            <a:lvl2pPr marL="133532" indent="0" algn="ctr">
              <a:buNone/>
              <a:defRPr sz="584"/>
            </a:lvl2pPr>
            <a:lvl3pPr marL="267063" indent="0" algn="ctr">
              <a:buNone/>
              <a:defRPr sz="526"/>
            </a:lvl3pPr>
            <a:lvl4pPr marL="400595" indent="0" algn="ctr">
              <a:buNone/>
              <a:defRPr sz="467"/>
            </a:lvl4pPr>
            <a:lvl5pPr marL="534127" indent="0" algn="ctr">
              <a:buNone/>
              <a:defRPr sz="467"/>
            </a:lvl5pPr>
            <a:lvl6pPr marL="667658" indent="0" algn="ctr">
              <a:buNone/>
              <a:defRPr sz="467"/>
            </a:lvl6pPr>
            <a:lvl7pPr marL="801190" indent="0" algn="ctr">
              <a:buNone/>
              <a:defRPr sz="467"/>
            </a:lvl7pPr>
            <a:lvl8pPr marL="934722" indent="0" algn="ctr">
              <a:buNone/>
              <a:defRPr sz="467"/>
            </a:lvl8pPr>
            <a:lvl9pPr marL="1068253" indent="0" algn="ctr">
              <a:buNone/>
              <a:defRPr sz="46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4371F-6E68-2E40-B320-A750937F5AA1}" type="slidenum">
              <a:rPr lang="en-NL" smtClean="0"/>
              <a:pPr/>
              <a:t>‹#›</a:t>
            </a:fld>
            <a:endParaRPr lang="en-NL" dirty="0"/>
          </a:p>
        </p:txBody>
      </p:sp>
    </p:spTree>
    <p:extLst>
      <p:ext uri="{BB962C8B-B14F-4D97-AF65-F5344CB8AC3E}">
        <p14:creationId xmlns:p14="http://schemas.microsoft.com/office/powerpoint/2010/main" val="38287511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icture Right">
  <p:cSld name="Text Slide Picture Right">
    <p:bg>
      <p:bgPr>
        <a:solidFill>
          <a:schemeClr val="lt1"/>
        </a:solidFill>
        <a:effectLst/>
      </p:bgPr>
    </p:bg>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43" name="Google Shape;43;p24"/>
          <p:cNvSpPr>
            <a:spLocks noGrp="1"/>
          </p:cNvSpPr>
          <p:nvPr>
            <p:ph type="pic" idx="2"/>
          </p:nvPr>
        </p:nvSpPr>
        <p:spPr>
          <a:xfrm>
            <a:off x="3461657" y="0"/>
            <a:ext cx="3396342" cy="9906000"/>
          </a:xfrm>
          <a:prstGeom prst="rect">
            <a:avLst/>
          </a:prstGeom>
          <a:solidFill>
            <a:srgbClr val="F1F1F1"/>
          </a:solidFill>
          <a:ln>
            <a:noFill/>
          </a:ln>
        </p:spPr>
        <p:txBody>
          <a:bodyPr spcFirstLastPara="1" wrap="square" lIns="91425" tIns="45700" rIns="91425" bIns="45700" anchor="ctr" anchorCtr="0">
            <a:normAutofit/>
          </a:bodyPr>
          <a:lstStyle>
            <a:lvl1pPr marR="0" lvl="0" algn="ctr" rtl="0">
              <a:lnSpc>
                <a:spcPct val="90000"/>
              </a:lnSpc>
              <a:spcBef>
                <a:spcPts val="563"/>
              </a:spcBef>
              <a:spcAft>
                <a:spcPts val="0"/>
              </a:spcAft>
              <a:buClr>
                <a:srgbClr val="4C4C4C"/>
              </a:buClr>
              <a:buSzPts val="2000"/>
              <a:buFont typeface="Arial"/>
              <a:buNone/>
              <a:defRPr sz="1125" b="0" i="0" u="none" strike="noStrike" cap="none">
                <a:solidFill>
                  <a:srgbClr val="4C4C4C"/>
                </a:solidFill>
                <a:latin typeface="Arial"/>
                <a:ea typeface="Arial"/>
                <a:cs typeface="Arial"/>
                <a:sym typeface="Arial"/>
              </a:defRPr>
            </a:lvl1pPr>
            <a:lvl2pPr marR="0" lvl="1" algn="l" rtl="0">
              <a:lnSpc>
                <a:spcPct val="90000"/>
              </a:lnSpc>
              <a:spcBef>
                <a:spcPts val="281"/>
              </a:spcBef>
              <a:spcAft>
                <a:spcPts val="0"/>
              </a:spcAft>
              <a:buClr>
                <a:srgbClr val="4C4C4C"/>
              </a:buClr>
              <a:buSzPts val="2400"/>
              <a:buFont typeface="Arial"/>
              <a:buChar char="•"/>
              <a:defRPr sz="1350" b="0" i="0" u="none" strike="noStrike" cap="none">
                <a:solidFill>
                  <a:srgbClr val="4C4C4C"/>
                </a:solidFill>
                <a:latin typeface="Arial"/>
                <a:ea typeface="Arial"/>
                <a:cs typeface="Arial"/>
                <a:sym typeface="Arial"/>
              </a:defRPr>
            </a:lvl2pPr>
            <a:lvl3pPr marR="0" lvl="2" algn="l" rtl="0">
              <a:lnSpc>
                <a:spcPct val="90000"/>
              </a:lnSpc>
              <a:spcBef>
                <a:spcPts val="281"/>
              </a:spcBef>
              <a:spcAft>
                <a:spcPts val="0"/>
              </a:spcAft>
              <a:buClr>
                <a:srgbClr val="161616"/>
              </a:buClr>
              <a:buSzPts val="2000"/>
              <a:buFont typeface="Arial"/>
              <a:buChar char="•"/>
              <a:defRPr sz="1125" b="1" i="0" u="none" strike="noStrike" cap="none">
                <a:solidFill>
                  <a:srgbClr val="161616"/>
                </a:solidFill>
                <a:latin typeface="Arial"/>
                <a:ea typeface="Arial"/>
                <a:cs typeface="Arial"/>
                <a:sym typeface="Arial"/>
              </a:defRPr>
            </a:lvl3pPr>
            <a:lvl4pPr marR="0" lvl="3" algn="l" rtl="0">
              <a:lnSpc>
                <a:spcPct val="90000"/>
              </a:lnSpc>
              <a:spcBef>
                <a:spcPts val="281"/>
              </a:spcBef>
              <a:spcAft>
                <a:spcPts val="0"/>
              </a:spcAft>
              <a:buClr>
                <a:srgbClr val="4C4C4C"/>
              </a:buClr>
              <a:buSzPts val="1800"/>
              <a:buFont typeface="Arial"/>
              <a:buChar char="•"/>
              <a:defRPr sz="1013" b="0" i="0" u="none" strike="noStrike" cap="none">
                <a:solidFill>
                  <a:srgbClr val="4C4C4C"/>
                </a:solidFill>
                <a:latin typeface="Arial"/>
                <a:ea typeface="Arial"/>
                <a:cs typeface="Arial"/>
                <a:sym typeface="Arial"/>
              </a:defRPr>
            </a:lvl4pPr>
            <a:lvl5pPr marR="0" lvl="4" algn="l" rtl="0">
              <a:lnSpc>
                <a:spcPct val="90000"/>
              </a:lnSpc>
              <a:spcBef>
                <a:spcPts val="281"/>
              </a:spcBef>
              <a:spcAft>
                <a:spcPts val="0"/>
              </a:spcAft>
              <a:buClr>
                <a:srgbClr val="4C4C4C"/>
              </a:buClr>
              <a:buSzPts val="1800"/>
              <a:buFont typeface="Arial"/>
              <a:buChar char="•"/>
              <a:defRPr sz="1013" b="0" i="0" u="none" strike="noStrike" cap="none">
                <a:solidFill>
                  <a:srgbClr val="4C4C4C"/>
                </a:solidFill>
                <a:latin typeface="Arial"/>
                <a:ea typeface="Arial"/>
                <a:cs typeface="Arial"/>
                <a:sym typeface="Arial"/>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4"/>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Graph">
  <p:cSld name="Text Slide Graph">
    <p:bg>
      <p:bgPr>
        <a:solidFill>
          <a:schemeClr val="lt1"/>
        </a:solidFill>
        <a:effectLst/>
      </p:bgPr>
    </p:bg>
    <p:spTree>
      <p:nvGrpSpPr>
        <p:cNvPr id="1" name="Shape 45"/>
        <p:cNvGrpSpPr/>
        <p:nvPr/>
      </p:nvGrpSpPr>
      <p:grpSpPr>
        <a:xfrm>
          <a:off x="0" y="0"/>
          <a:ext cx="0" cy="0"/>
          <a:chOff x="0" y="0"/>
          <a:chExt cx="0" cy="0"/>
        </a:xfrm>
      </p:grpSpPr>
      <p:sp>
        <p:nvSpPr>
          <p:cNvPr id="46" name="Google Shape;46;p25"/>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47" name="Google Shape;47;p25" descr="Graphical user interface&#10;&#10;Description automatically generated"/>
          <p:cNvPicPr preferRelativeResize="0"/>
          <p:nvPr/>
        </p:nvPicPr>
        <p:blipFill rotWithShape="1">
          <a:blip r:embed="rId2">
            <a:alphaModFix/>
          </a:blip>
          <a:srcRect/>
          <a:stretch/>
        </p:blipFill>
        <p:spPr>
          <a:xfrm>
            <a:off x="3395322" y="1873099"/>
            <a:ext cx="3106511" cy="5318141"/>
          </a:xfrm>
          <a:prstGeom prst="rect">
            <a:avLst/>
          </a:prstGeom>
          <a:noFill/>
          <a:ln>
            <a:noFill/>
          </a:ln>
        </p:spPr>
      </p:pic>
      <p:sp>
        <p:nvSpPr>
          <p:cNvPr id="48" name="Google Shape;48;p25"/>
          <p:cNvSpPr txBox="1">
            <a:spLocks noGrp="1"/>
          </p:cNvSpPr>
          <p:nvPr>
            <p:ph type="title"/>
          </p:nvPr>
        </p:nvSpPr>
        <p:spPr>
          <a:xfrm>
            <a:off x="404134" y="1037771"/>
            <a:ext cx="5982379"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Table Right">
  <p:cSld name="Text Slide Table Right">
    <p:bg>
      <p:bgPr>
        <a:solidFill>
          <a:schemeClr val="lt1"/>
        </a:solidFill>
        <a:effectLst/>
      </p:bgPr>
    </p:bg>
    <p:spTree>
      <p:nvGrpSpPr>
        <p:cNvPr id="1" name="Shape 49"/>
        <p:cNvGrpSpPr/>
        <p:nvPr/>
      </p:nvGrpSpPr>
      <p:grpSpPr>
        <a:xfrm>
          <a:off x="0" y="0"/>
          <a:ext cx="0" cy="0"/>
          <a:chOff x="0" y="0"/>
          <a:chExt cx="0" cy="0"/>
        </a:xfrm>
      </p:grpSpPr>
      <p:sp>
        <p:nvSpPr>
          <p:cNvPr id="50" name="Google Shape;50;p26"/>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51" name="Google Shape;51;p26"/>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52" name="Google Shape;52;p26"/>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aphicFrame>
        <p:nvGraphicFramePr>
          <p:cNvPr id="53" name="Google Shape;53;p26"/>
          <p:cNvGraphicFramePr/>
          <p:nvPr/>
        </p:nvGraphicFramePr>
        <p:xfrm>
          <a:off x="3890283" y="2117472"/>
          <a:ext cx="1687500" cy="4333333"/>
        </p:xfrm>
        <a:graphic>
          <a:graphicData uri="http://schemas.openxmlformats.org/drawingml/2006/table">
            <a:tbl>
              <a:tblPr firstRow="1" bandRow="1">
                <a:noFill/>
                <a:tableStyleId>{F23E7117-21F2-4D95-BD68-E989F5F79F8D}</a:tableStyleId>
              </a:tblPr>
              <a:tblGrid>
                <a:gridCol w="507825">
                  <a:extLst>
                    <a:ext uri="{9D8B030D-6E8A-4147-A177-3AD203B41FA5}">
                      <a16:colId xmlns:a16="http://schemas.microsoft.com/office/drawing/2014/main" val="20000"/>
                    </a:ext>
                  </a:extLst>
                </a:gridCol>
                <a:gridCol w="507825">
                  <a:extLst>
                    <a:ext uri="{9D8B030D-6E8A-4147-A177-3AD203B41FA5}">
                      <a16:colId xmlns:a16="http://schemas.microsoft.com/office/drawing/2014/main" val="20001"/>
                    </a:ext>
                  </a:extLst>
                </a:gridCol>
                <a:gridCol w="507825">
                  <a:extLst>
                    <a:ext uri="{9D8B030D-6E8A-4147-A177-3AD203B41FA5}">
                      <a16:colId xmlns:a16="http://schemas.microsoft.com/office/drawing/2014/main" val="20002"/>
                    </a:ext>
                  </a:extLst>
                </a:gridCol>
                <a:gridCol w="507825">
                  <a:extLst>
                    <a:ext uri="{9D8B030D-6E8A-4147-A177-3AD203B41FA5}">
                      <a16:colId xmlns:a16="http://schemas.microsoft.com/office/drawing/2014/main" val="20003"/>
                    </a:ext>
                  </a:extLst>
                </a:gridCol>
                <a:gridCol w="507825">
                  <a:extLst>
                    <a:ext uri="{9D8B030D-6E8A-4147-A177-3AD203B41FA5}">
                      <a16:colId xmlns:a16="http://schemas.microsoft.com/office/drawing/2014/main" val="20004"/>
                    </a:ext>
                  </a:extLst>
                </a:gridCol>
              </a:tblGrid>
              <a:tr h="639095">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54" name="Google Shape;54;p26"/>
          <p:cNvSpPr txBox="1">
            <a:spLocks noGrp="1"/>
          </p:cNvSpPr>
          <p:nvPr>
            <p:ph type="subTitle" idx="2"/>
          </p:nvPr>
        </p:nvSpPr>
        <p:spPr>
          <a:xfrm>
            <a:off x="3890282" y="1160104"/>
            <a:ext cx="2539092"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1600"/>
              <a:buNone/>
              <a:defRPr sz="900"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Visual Right">
  <p:cSld name="Text Slide Visual Right">
    <p:bg>
      <p:bgPr>
        <a:solidFill>
          <a:schemeClr val="lt1"/>
        </a:solidFill>
        <a:effectLst/>
      </p:bgPr>
    </p:bg>
    <p:spTree>
      <p:nvGrpSpPr>
        <p:cNvPr id="1" name="Shape 55"/>
        <p:cNvGrpSpPr/>
        <p:nvPr/>
      </p:nvGrpSpPr>
      <p:grpSpPr>
        <a:xfrm>
          <a:off x="0" y="0"/>
          <a:ext cx="0" cy="0"/>
          <a:chOff x="0" y="0"/>
          <a:chExt cx="0" cy="0"/>
        </a:xfrm>
      </p:grpSpPr>
      <p:sp>
        <p:nvSpPr>
          <p:cNvPr id="56" name="Google Shape;56;p27"/>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57" name="Google Shape;57;p27"/>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58" name="Google Shape;58;p27"/>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subTitle" idx="2"/>
          </p:nvPr>
        </p:nvSpPr>
        <p:spPr>
          <a:xfrm>
            <a:off x="3890282" y="1160104"/>
            <a:ext cx="2539092"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1600"/>
              <a:buNone/>
              <a:defRPr sz="900"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Slide">
  <p:cSld name="Chapter Title Slide">
    <p:bg>
      <p:bgPr>
        <a:solidFill>
          <a:schemeClr val="dk1"/>
        </a:solidFill>
        <a:effectLst/>
      </p:bgPr>
    </p:bg>
    <p:spTree>
      <p:nvGrpSpPr>
        <p:cNvPr id="1" name="Shape 60"/>
        <p:cNvGrpSpPr/>
        <p:nvPr/>
      </p:nvGrpSpPr>
      <p:grpSpPr>
        <a:xfrm>
          <a:off x="0" y="0"/>
          <a:ext cx="0" cy="0"/>
          <a:chOff x="0" y="0"/>
          <a:chExt cx="0" cy="0"/>
        </a:xfrm>
      </p:grpSpPr>
      <p:sp>
        <p:nvSpPr>
          <p:cNvPr id="61" name="Google Shape;61;p28"/>
          <p:cNvSpPr txBox="1">
            <a:spLocks noGrp="1"/>
          </p:cNvSpPr>
          <p:nvPr>
            <p:ph type="ctrTitle"/>
          </p:nvPr>
        </p:nvSpPr>
        <p:spPr>
          <a:xfrm>
            <a:off x="753157" y="3633306"/>
            <a:ext cx="5351689" cy="26393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200"/>
              <a:buFont typeface="Arial"/>
              <a:buNone/>
              <a:defRPr sz="2925"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28"/>
          <p:cNvPicPr preferRelativeResize="0"/>
          <p:nvPr/>
        </p:nvPicPr>
        <p:blipFill rotWithShape="1">
          <a:blip r:embed="rId2">
            <a:alphaModFix/>
          </a:blip>
          <a:srcRect/>
          <a:stretch/>
        </p:blipFill>
        <p:spPr>
          <a:xfrm>
            <a:off x="4825094" y="4685696"/>
            <a:ext cx="2032907" cy="5220303"/>
          </a:xfrm>
          <a:prstGeom prst="rect">
            <a:avLst/>
          </a:prstGeom>
          <a:noFill/>
          <a:ln>
            <a:noFill/>
          </a:ln>
        </p:spPr>
      </p:pic>
      <p:sp>
        <p:nvSpPr>
          <p:cNvPr id="63" name="Google Shape;63;p28"/>
          <p:cNvSpPr txBox="1">
            <a:spLocks noGrp="1"/>
          </p:cNvSpPr>
          <p:nvPr>
            <p:ph type="subTitle" idx="1"/>
          </p:nvPr>
        </p:nvSpPr>
        <p:spPr>
          <a:xfrm>
            <a:off x="753157" y="6717899"/>
            <a:ext cx="5351689"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2000"/>
              <a:buNone/>
              <a:defRPr sz="1125"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64" name="Google Shape;64;p28" descr="A picture containing text, clipart&#10;&#10;Description automatically generated"/>
          <p:cNvPicPr preferRelativeResize="0"/>
          <p:nvPr/>
        </p:nvPicPr>
        <p:blipFill rotWithShape="1">
          <a:blip r:embed="rId3">
            <a:alphaModFix/>
          </a:blip>
          <a:srcRect/>
          <a:stretch/>
        </p:blipFill>
        <p:spPr>
          <a:xfrm>
            <a:off x="3095947" y="8868229"/>
            <a:ext cx="666106" cy="2511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Shape Right">
  <p:cSld name="Text Slide Shape Right">
    <p:bg>
      <p:bgPr>
        <a:solidFill>
          <a:schemeClr val="lt1"/>
        </a:solidFill>
        <a:effectLst/>
      </p:bgPr>
    </p:bg>
    <p:spTree>
      <p:nvGrpSpPr>
        <p:cNvPr id="1" name="Shape 65"/>
        <p:cNvGrpSpPr/>
        <p:nvPr/>
      </p:nvGrpSpPr>
      <p:grpSpPr>
        <a:xfrm>
          <a:off x="0" y="0"/>
          <a:ext cx="0" cy="0"/>
          <a:chOff x="0" y="0"/>
          <a:chExt cx="0" cy="0"/>
        </a:xfrm>
      </p:grpSpPr>
      <p:sp>
        <p:nvSpPr>
          <p:cNvPr id="66" name="Google Shape;66;p29"/>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67" name="Google Shape;67;p29"/>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68" name="Google Shape;68;p29"/>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Shape Left">
  <p:cSld name="Text Slide Shape Left">
    <p:bg>
      <p:bgPr>
        <a:solidFill>
          <a:schemeClr val="lt1"/>
        </a:solidFill>
        <a:effectLst/>
      </p:bgPr>
    </p:bg>
    <p:spTree>
      <p:nvGrpSpPr>
        <p:cNvPr id="1" name="Shape 69"/>
        <p:cNvGrpSpPr/>
        <p:nvPr/>
      </p:nvGrpSpPr>
      <p:grpSpPr>
        <a:xfrm>
          <a:off x="0" y="0"/>
          <a:ext cx="0" cy="0"/>
          <a:chOff x="0" y="0"/>
          <a:chExt cx="0" cy="0"/>
        </a:xfrm>
      </p:grpSpPr>
      <p:sp>
        <p:nvSpPr>
          <p:cNvPr id="70" name="Google Shape;70;p30"/>
          <p:cNvSpPr/>
          <p:nvPr/>
        </p:nvSpPr>
        <p:spPr>
          <a:xfrm>
            <a:off x="0"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71" name="Google Shape;71;p30"/>
          <p:cNvSpPr txBox="1">
            <a:spLocks noGrp="1"/>
          </p:cNvSpPr>
          <p:nvPr>
            <p:ph type="body" idx="1"/>
          </p:nvPr>
        </p:nvSpPr>
        <p:spPr>
          <a:xfrm>
            <a:off x="3624945"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72" name="Google Shape;72;p30"/>
          <p:cNvSpPr txBox="1"/>
          <p:nvPr/>
        </p:nvSpPr>
        <p:spPr>
          <a:xfrm>
            <a:off x="3624945" y="1037771"/>
            <a:ext cx="2853417" cy="751467"/>
          </a:xfrm>
          <a:prstGeom prst="rect">
            <a:avLst/>
          </a:prstGeom>
          <a:noFill/>
          <a:ln>
            <a:noFill/>
          </a:ln>
        </p:spPr>
        <p:txBody>
          <a:bodyPr spcFirstLastPara="1" wrap="square" lIns="51427" tIns="25706" rIns="51427" bIns="25706" anchor="ctr" anchorCtr="0">
            <a:normAutofit/>
          </a:bodyPr>
          <a:lstStyle/>
          <a:p>
            <a:pPr marL="0" marR="0" lvl="0" indent="0" algn="l" rtl="0">
              <a:lnSpc>
                <a:spcPct val="90000"/>
              </a:lnSpc>
              <a:spcBef>
                <a:spcPts val="0"/>
              </a:spcBef>
              <a:spcAft>
                <a:spcPts val="0"/>
              </a:spcAft>
              <a:buClr>
                <a:schemeClr val="dk1"/>
              </a:buClr>
              <a:buSzPct val="100000"/>
              <a:buFont typeface="Arial"/>
              <a:buNone/>
            </a:pPr>
            <a:r>
              <a:rPr lang="en-US" sz="2025" b="1" i="0">
                <a:solidFill>
                  <a:schemeClr val="dk1"/>
                </a:solidFill>
                <a:latin typeface="Arial"/>
                <a:ea typeface="Arial"/>
                <a:cs typeface="Arial"/>
                <a:sym typeface="Arial"/>
              </a:rPr>
              <a:t>Text Slide with shape</a:t>
            </a:r>
            <a:endParaRPr sz="2025" b="1" i="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st Slide">
  <p:cSld name="Last Slide">
    <p:bg>
      <p:bgPr>
        <a:solidFill>
          <a:schemeClr val="dk1"/>
        </a:solidFill>
        <a:effectLst/>
      </p:bgPr>
    </p:bg>
    <p:spTree>
      <p:nvGrpSpPr>
        <p:cNvPr id="1" name="Shape 73"/>
        <p:cNvGrpSpPr/>
        <p:nvPr/>
      </p:nvGrpSpPr>
      <p:grpSpPr>
        <a:xfrm>
          <a:off x="0" y="0"/>
          <a:ext cx="0" cy="0"/>
          <a:chOff x="0" y="0"/>
          <a:chExt cx="0" cy="0"/>
        </a:xfrm>
      </p:grpSpPr>
      <p:pic>
        <p:nvPicPr>
          <p:cNvPr id="74" name="Google Shape;74;p31"/>
          <p:cNvPicPr preferRelativeResize="0"/>
          <p:nvPr/>
        </p:nvPicPr>
        <p:blipFill rotWithShape="1">
          <a:blip r:embed="rId2">
            <a:alphaModFix/>
          </a:blip>
          <a:srcRect/>
          <a:stretch/>
        </p:blipFill>
        <p:spPr>
          <a:xfrm>
            <a:off x="4825094" y="4685696"/>
            <a:ext cx="2032907" cy="5220303"/>
          </a:xfrm>
          <a:prstGeom prst="rect">
            <a:avLst/>
          </a:prstGeom>
          <a:noFill/>
          <a:ln>
            <a:noFill/>
          </a:ln>
        </p:spPr>
      </p:pic>
      <p:sp>
        <p:nvSpPr>
          <p:cNvPr id="75" name="Google Shape;75;p31"/>
          <p:cNvSpPr txBox="1">
            <a:spLocks noGrp="1"/>
          </p:cNvSpPr>
          <p:nvPr>
            <p:ph type="subTitle" idx="1"/>
          </p:nvPr>
        </p:nvSpPr>
        <p:spPr>
          <a:xfrm>
            <a:off x="753157" y="5575302"/>
            <a:ext cx="5351689"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2000"/>
              <a:buNone/>
              <a:defRPr sz="1125"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76" name="Google Shape;76;p31" descr="A picture containing text, clipart&#10;&#10;Description automatically generated"/>
          <p:cNvPicPr preferRelativeResize="0"/>
          <p:nvPr/>
        </p:nvPicPr>
        <p:blipFill rotWithShape="1">
          <a:blip r:embed="rId3">
            <a:alphaModFix/>
          </a:blip>
          <a:srcRect/>
          <a:stretch/>
        </p:blipFill>
        <p:spPr>
          <a:xfrm>
            <a:off x="2768534" y="4481171"/>
            <a:ext cx="1320932" cy="4980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body" idx="1"/>
          </p:nvPr>
        </p:nvSpPr>
        <p:spPr>
          <a:xfrm>
            <a:off x="404133" y="2117472"/>
            <a:ext cx="5982380" cy="59750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4C4C4C"/>
              </a:buClr>
              <a:buSzPts val="2800"/>
              <a:buFont typeface="Arial"/>
              <a:buChar char="•"/>
              <a:defRPr sz="2800" b="0" i="0" u="none" strike="noStrike" cap="none">
                <a:solidFill>
                  <a:srgbClr val="4C4C4C"/>
                </a:solidFill>
                <a:latin typeface="Arial"/>
                <a:ea typeface="Arial"/>
                <a:cs typeface="Arial"/>
                <a:sym typeface="Arial"/>
              </a:defRPr>
            </a:lvl1pPr>
            <a:lvl2pPr marL="914400" marR="0" lvl="1" indent="-381000" algn="l" rtl="0">
              <a:lnSpc>
                <a:spcPct val="90000"/>
              </a:lnSpc>
              <a:spcBef>
                <a:spcPts val="500"/>
              </a:spcBef>
              <a:spcAft>
                <a:spcPts val="0"/>
              </a:spcAft>
              <a:buClr>
                <a:srgbClr val="4C4C4C"/>
              </a:buClr>
              <a:buSzPts val="2400"/>
              <a:buFont typeface="Arial"/>
              <a:buChar char="•"/>
              <a:defRPr sz="2400" b="0" i="0" u="none" strike="noStrike" cap="none">
                <a:solidFill>
                  <a:srgbClr val="4C4C4C"/>
                </a:solidFill>
                <a:latin typeface="Arial"/>
                <a:ea typeface="Arial"/>
                <a:cs typeface="Arial"/>
                <a:sym typeface="Arial"/>
              </a:defRPr>
            </a:lvl2pPr>
            <a:lvl3pPr marL="1371600" marR="0" lvl="2" indent="-355600" algn="l" rtl="0">
              <a:lnSpc>
                <a:spcPct val="90000"/>
              </a:lnSpc>
              <a:spcBef>
                <a:spcPts val="500"/>
              </a:spcBef>
              <a:spcAft>
                <a:spcPts val="0"/>
              </a:spcAft>
              <a:buClr>
                <a:srgbClr val="161616"/>
              </a:buClr>
              <a:buSzPts val="2000"/>
              <a:buFont typeface="Arial"/>
              <a:buChar char="•"/>
              <a:defRPr sz="2000" b="1" i="0" u="none" strike="noStrike" cap="none">
                <a:solidFill>
                  <a:srgbClr val="161616"/>
                </a:solidFill>
                <a:latin typeface="Arial"/>
                <a:ea typeface="Arial"/>
                <a:cs typeface="Arial"/>
                <a:sym typeface="Arial"/>
              </a:defRPr>
            </a:lvl3pPr>
            <a:lvl4pPr marL="1828800" marR="0" lvl="3" indent="-342900" algn="l" rtl="0">
              <a:lnSpc>
                <a:spcPct val="90000"/>
              </a:lnSpc>
              <a:spcBef>
                <a:spcPts val="500"/>
              </a:spcBef>
              <a:spcAft>
                <a:spcPts val="0"/>
              </a:spcAft>
              <a:buClr>
                <a:srgbClr val="4C4C4C"/>
              </a:buClr>
              <a:buSzPts val="1800"/>
              <a:buFont typeface="Arial"/>
              <a:buChar char="•"/>
              <a:defRPr sz="1800" b="0" i="0" u="none" strike="noStrike" cap="none">
                <a:solidFill>
                  <a:srgbClr val="4C4C4C"/>
                </a:solidFill>
                <a:latin typeface="Arial"/>
                <a:ea typeface="Arial"/>
                <a:cs typeface="Arial"/>
                <a:sym typeface="Arial"/>
              </a:defRPr>
            </a:lvl4pPr>
            <a:lvl5pPr marL="2286000" marR="0" lvl="4" indent="-342900" algn="l" rtl="0">
              <a:lnSpc>
                <a:spcPct val="90000"/>
              </a:lnSpc>
              <a:spcBef>
                <a:spcPts val="500"/>
              </a:spcBef>
              <a:spcAft>
                <a:spcPts val="0"/>
              </a:spcAft>
              <a:buClr>
                <a:srgbClr val="4C4C4C"/>
              </a:buClr>
              <a:buSzPts val="1800"/>
              <a:buFont typeface="Arial"/>
              <a:buChar char="•"/>
              <a:defRPr sz="1800" b="0" i="0" u="none" strike="noStrike" cap="none">
                <a:solidFill>
                  <a:srgbClr val="4C4C4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18"/>
          <p:cNvSpPr txBox="1">
            <a:spLocks noGrp="1"/>
          </p:cNvSpPr>
          <p:nvPr>
            <p:ph type="title"/>
          </p:nvPr>
        </p:nvSpPr>
        <p:spPr>
          <a:xfrm>
            <a:off x="404133" y="1037771"/>
            <a:ext cx="5982380" cy="75146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8"/>
          <p:cNvSpPr txBox="1">
            <a:spLocks noGrp="1"/>
          </p:cNvSpPr>
          <p:nvPr>
            <p:ph type="sldNum" idx="12"/>
          </p:nvPr>
        </p:nvSpPr>
        <p:spPr>
          <a:xfrm>
            <a:off x="404134" y="8729603"/>
            <a:ext cx="449035"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0" i="0" u="none" strike="noStrike" cap="none">
                <a:solidFill>
                  <a:srgbClr val="4C4C4C"/>
                </a:solidFill>
                <a:latin typeface="Arial"/>
                <a:ea typeface="Arial"/>
                <a:cs typeface="Arial"/>
                <a:sym typeface="Arial"/>
              </a:defRPr>
            </a:lvl1pPr>
            <a:lvl2pPr marL="0" marR="0" lvl="1" indent="0" algn="l" rtl="0">
              <a:spcBef>
                <a:spcPts val="0"/>
              </a:spcBef>
              <a:buNone/>
              <a:defRPr sz="900" b="0" i="0" u="none" strike="noStrike" cap="none">
                <a:solidFill>
                  <a:srgbClr val="4C4C4C"/>
                </a:solidFill>
                <a:latin typeface="Arial"/>
                <a:ea typeface="Arial"/>
                <a:cs typeface="Arial"/>
                <a:sym typeface="Arial"/>
              </a:defRPr>
            </a:lvl2pPr>
            <a:lvl3pPr marL="0" marR="0" lvl="2" indent="0" algn="l" rtl="0">
              <a:spcBef>
                <a:spcPts val="0"/>
              </a:spcBef>
              <a:buNone/>
              <a:defRPr sz="900" b="0" i="0" u="none" strike="noStrike" cap="none">
                <a:solidFill>
                  <a:srgbClr val="4C4C4C"/>
                </a:solidFill>
                <a:latin typeface="Arial"/>
                <a:ea typeface="Arial"/>
                <a:cs typeface="Arial"/>
                <a:sym typeface="Arial"/>
              </a:defRPr>
            </a:lvl3pPr>
            <a:lvl4pPr marL="0" marR="0" lvl="3" indent="0" algn="l" rtl="0">
              <a:spcBef>
                <a:spcPts val="0"/>
              </a:spcBef>
              <a:buNone/>
              <a:defRPr sz="900" b="0" i="0" u="none" strike="noStrike" cap="none">
                <a:solidFill>
                  <a:srgbClr val="4C4C4C"/>
                </a:solidFill>
                <a:latin typeface="Arial"/>
                <a:ea typeface="Arial"/>
                <a:cs typeface="Arial"/>
                <a:sym typeface="Arial"/>
              </a:defRPr>
            </a:lvl4pPr>
            <a:lvl5pPr marL="0" marR="0" lvl="4" indent="0" algn="l" rtl="0">
              <a:spcBef>
                <a:spcPts val="0"/>
              </a:spcBef>
              <a:buNone/>
              <a:defRPr sz="900" b="0" i="0" u="none" strike="noStrike" cap="none">
                <a:solidFill>
                  <a:srgbClr val="4C4C4C"/>
                </a:solidFill>
                <a:latin typeface="Arial"/>
                <a:ea typeface="Arial"/>
                <a:cs typeface="Arial"/>
                <a:sym typeface="Arial"/>
              </a:defRPr>
            </a:lvl5pPr>
            <a:lvl6pPr marL="0" marR="0" lvl="5" indent="0" algn="l" rtl="0">
              <a:spcBef>
                <a:spcPts val="0"/>
              </a:spcBef>
              <a:buNone/>
              <a:defRPr sz="900" b="0" i="0" u="none" strike="noStrike" cap="none">
                <a:solidFill>
                  <a:srgbClr val="4C4C4C"/>
                </a:solidFill>
                <a:latin typeface="Arial"/>
                <a:ea typeface="Arial"/>
                <a:cs typeface="Arial"/>
                <a:sym typeface="Arial"/>
              </a:defRPr>
            </a:lvl6pPr>
            <a:lvl7pPr marL="0" marR="0" lvl="6" indent="0" algn="l" rtl="0">
              <a:spcBef>
                <a:spcPts val="0"/>
              </a:spcBef>
              <a:buNone/>
              <a:defRPr sz="900" b="0" i="0" u="none" strike="noStrike" cap="none">
                <a:solidFill>
                  <a:srgbClr val="4C4C4C"/>
                </a:solidFill>
                <a:latin typeface="Arial"/>
                <a:ea typeface="Arial"/>
                <a:cs typeface="Arial"/>
                <a:sym typeface="Arial"/>
              </a:defRPr>
            </a:lvl7pPr>
            <a:lvl8pPr marL="0" marR="0" lvl="7" indent="0" algn="l" rtl="0">
              <a:spcBef>
                <a:spcPts val="0"/>
              </a:spcBef>
              <a:buNone/>
              <a:defRPr sz="900" b="0" i="0" u="none" strike="noStrike" cap="none">
                <a:solidFill>
                  <a:srgbClr val="4C4C4C"/>
                </a:solidFill>
                <a:latin typeface="Arial"/>
                <a:ea typeface="Arial"/>
                <a:cs typeface="Arial"/>
                <a:sym typeface="Arial"/>
              </a:defRPr>
            </a:lvl8pPr>
            <a:lvl9pPr marL="0" marR="0" lvl="8" indent="0" algn="l" rtl="0">
              <a:spcBef>
                <a:spcPts val="0"/>
              </a:spcBef>
              <a:buNone/>
              <a:defRPr sz="900" b="0" i="0" u="none" strike="noStrike" cap="none">
                <a:solidFill>
                  <a:srgbClr val="4C4C4C"/>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arge oil rig in the ocean&#10;&#10;Description automatically generated with medium confidence">
            <a:extLst>
              <a:ext uri="{FF2B5EF4-FFF2-40B4-BE49-F238E27FC236}">
                <a16:creationId xmlns:a16="http://schemas.microsoft.com/office/drawing/2014/main" id="{66FED00B-CB9B-168C-4B47-5449E8D30CC8}"/>
              </a:ext>
            </a:extLst>
          </p:cNvPr>
          <p:cNvPicPr>
            <a:picLocks noChangeAspect="1"/>
          </p:cNvPicPr>
          <p:nvPr/>
        </p:nvPicPr>
        <p:blipFill rotWithShape="1">
          <a:blip r:embed="rId2"/>
          <a:srcRect t="33259" b="8634"/>
          <a:stretch/>
        </p:blipFill>
        <p:spPr>
          <a:xfrm>
            <a:off x="0" y="-3067"/>
            <a:ext cx="6858000" cy="2656649"/>
          </a:xfrm>
          <a:prstGeom prst="rect">
            <a:avLst/>
          </a:prstGeom>
        </p:spPr>
      </p:pic>
      <p:sp>
        <p:nvSpPr>
          <p:cNvPr id="5" name="Rectangle 4">
            <a:extLst>
              <a:ext uri="{FF2B5EF4-FFF2-40B4-BE49-F238E27FC236}">
                <a16:creationId xmlns:a16="http://schemas.microsoft.com/office/drawing/2014/main" id="{9671C30A-F417-5747-8E9B-B6F6CB0C0D51}"/>
              </a:ext>
            </a:extLst>
          </p:cNvPr>
          <p:cNvSpPr/>
          <p:nvPr/>
        </p:nvSpPr>
        <p:spPr>
          <a:xfrm>
            <a:off x="246343" y="2893874"/>
            <a:ext cx="3048148" cy="6724918"/>
          </a:xfrm>
          <a:prstGeom prst="rect">
            <a:avLst/>
          </a:prstGeom>
        </p:spPr>
        <p:txBody>
          <a:bodyPr wrap="square">
            <a:spAutoFit/>
          </a:bodyPr>
          <a:lstStyle/>
          <a:p>
            <a:pPr>
              <a:spcBef>
                <a:spcPts val="600"/>
              </a:spcBef>
              <a:spcAft>
                <a:spcPts val="600"/>
              </a:spcAft>
            </a:pPr>
            <a:r>
              <a:rPr lang="en-GB" b="1" dirty="0">
                <a:latin typeface="Basis Grotesque Pro" panose="020B0503030604040103" pitchFamily="34" charset="0"/>
              </a:rPr>
              <a:t>Extracting value in complex and harsh conditions</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Oil and Gas companies are operating large, complex business assets (such as offshore rigs, refineries and pipelines) in often unpredictable geo-political and regulatory environments. At the same time, demand for more sustainable and cost-effective ways to extract, manage and use the world's resources means that the industry is innovating at a rapid rate.  </a:t>
            </a:r>
            <a:endParaRPr lang="en-GB" sz="1100" b="0" dirty="0">
              <a:effectLst/>
              <a:latin typeface="Basis Grotesque Pro" panose="02000503030000020004" pitchFamily="2" charset="77"/>
            </a:endParaRPr>
          </a:p>
          <a:p>
            <a:pPr rtl="0">
              <a:spcBef>
                <a:spcPts val="0"/>
              </a:spcBef>
              <a:spcAft>
                <a:spcPts val="0"/>
              </a:spcAft>
            </a:pPr>
            <a:br>
              <a:rPr lang="en-GB" sz="1100" b="0" dirty="0">
                <a:effectLst/>
                <a:latin typeface="Basis Grotesque Pro" panose="02000503030000020004" pitchFamily="2" charset="77"/>
              </a:rPr>
            </a:br>
            <a:r>
              <a:rPr lang="en-GB" sz="1100" b="0" i="0" u="none" strike="noStrike" dirty="0">
                <a:solidFill>
                  <a:srgbClr val="000000"/>
                </a:solidFill>
                <a:effectLst/>
                <a:latin typeface="Basis Grotesque Pro" panose="02000503030000020004" pitchFamily="2" charset="77"/>
              </a:rPr>
              <a:t>Applications for predictive analytics and maintenance, surveillance, asset tracking, emissions testing, field management, employee safety, video analytics and machine learning are running across distributed environments that have traditionally been a reason for information delays, silos of information, and reactive operations. A single oil well can generate 10TB of data a day.</a:t>
            </a:r>
            <a:endParaRPr lang="en-GB" b="1" i="0" u="none" strike="noStrike" dirty="0">
              <a:solidFill>
                <a:srgbClr val="000000"/>
              </a:solidFill>
              <a:effectLst/>
              <a:latin typeface="Basis Grotesque Pro" panose="02000503030000020004" pitchFamily="2" charset="77"/>
            </a:endParaRPr>
          </a:p>
          <a:p>
            <a:pPr>
              <a:spcBef>
                <a:spcPts val="1200"/>
              </a:spcBef>
              <a:spcAft>
                <a:spcPts val="600"/>
              </a:spcAft>
            </a:pPr>
            <a:r>
              <a:rPr lang="en-GB" b="1" i="0" u="none" strike="noStrike" dirty="0">
                <a:solidFill>
                  <a:srgbClr val="000000"/>
                </a:solidFill>
                <a:effectLst/>
                <a:latin typeface="Basis Grotesque Pro" panose="02000503030000020004" pitchFamily="2" charset="77"/>
              </a:rPr>
              <a:t>What are their challenges?</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The cost of a day's downtime at sites like these can cost tens of millions of dollars.</a:t>
            </a: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G</a:t>
            </a:r>
            <a:r>
              <a:rPr lang="en-GB" sz="1100" b="0" i="0" u="none" strike="noStrike" dirty="0">
                <a:solidFill>
                  <a:srgbClr val="000000"/>
                </a:solidFill>
                <a:effectLst/>
                <a:latin typeface="Basis Grotesque Pro" panose="02000503030000020004" pitchFamily="2" charset="77"/>
              </a:rPr>
              <a:t>athering, organizing and </a:t>
            </a:r>
            <a:r>
              <a:rPr lang="en-GB" sz="1100" b="0" i="0" u="none" strike="noStrike" dirty="0" err="1">
                <a:solidFill>
                  <a:srgbClr val="000000"/>
                </a:solidFill>
                <a:effectLst/>
                <a:latin typeface="Basis Grotesque Pro" panose="02000503030000020004" pitchFamily="2" charset="77"/>
              </a:rPr>
              <a:t>analyzing</a:t>
            </a:r>
            <a:r>
              <a:rPr lang="en-GB" sz="1100" b="0" i="0" u="none" strike="noStrike" dirty="0">
                <a:solidFill>
                  <a:srgbClr val="000000"/>
                </a:solidFill>
                <a:effectLst/>
                <a:latin typeface="Basis Grotesque Pro" panose="02000503030000020004" pitchFamily="2" charset="77"/>
              </a:rPr>
              <a:t> data from fragmented systems for insights and reporting is extremely challenging. </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IT control is not standardized across the company.</a:t>
            </a: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It’s difficult to ensure c</a:t>
            </a:r>
            <a:r>
              <a:rPr lang="en-GB" sz="1100" b="0" i="0" u="none" strike="noStrike" dirty="0">
                <a:solidFill>
                  <a:srgbClr val="000000"/>
                </a:solidFill>
                <a:effectLst/>
                <a:latin typeface="Basis Grotesque Pro" panose="02000503030000020004" pitchFamily="2" charset="77"/>
              </a:rPr>
              <a:t>ross-border data sovereignty for data control and security.</a:t>
            </a:r>
          </a:p>
          <a:p>
            <a:pPr marL="171450" indent="-171450">
              <a:spcAft>
                <a:spcPts val="600"/>
              </a:spcAft>
              <a:buClr>
                <a:schemeClr val="accent1"/>
              </a:buClr>
              <a:buFont typeface="Wingdings" pitchFamily="2" charset="2"/>
              <a:buChar char="q"/>
            </a:pPr>
            <a:endParaRPr lang="en-GB" sz="1100" b="0" i="0" u="none" strike="noStrike" dirty="0">
              <a:solidFill>
                <a:srgbClr val="000000"/>
              </a:solidFill>
              <a:effectLst/>
              <a:latin typeface="Basis Grotesque Pro" panose="02000503030000020004" pitchFamily="2" charset="77"/>
            </a:endParaRPr>
          </a:p>
        </p:txBody>
      </p:sp>
      <p:sp>
        <p:nvSpPr>
          <p:cNvPr id="19" name="Rectangle 18">
            <a:extLst>
              <a:ext uri="{FF2B5EF4-FFF2-40B4-BE49-F238E27FC236}">
                <a16:creationId xmlns:a16="http://schemas.microsoft.com/office/drawing/2014/main" id="{CEAC707D-7A6D-B246-B45C-730596648B0D}"/>
              </a:ext>
            </a:extLst>
          </p:cNvPr>
          <p:cNvSpPr/>
          <p:nvPr/>
        </p:nvSpPr>
        <p:spPr>
          <a:xfrm>
            <a:off x="3563511" y="2893874"/>
            <a:ext cx="3038344" cy="6386364"/>
          </a:xfrm>
          <a:prstGeom prst="rect">
            <a:avLst/>
          </a:prstGeom>
        </p:spPr>
        <p:txBody>
          <a:bodyPr wrap="square">
            <a:spAutoFit/>
          </a:bodyPr>
          <a:lstStyle/>
          <a:p>
            <a:pPr>
              <a:spcAft>
                <a:spcPts val="600"/>
              </a:spcAft>
              <a:buClr>
                <a:schemeClr val="accent1"/>
              </a:buClr>
            </a:pPr>
            <a:r>
              <a:rPr lang="en-GB" b="1" dirty="0">
                <a:latin typeface="Basis Grotesque Pro" panose="02000503030000020004" pitchFamily="2" charset="77"/>
              </a:rPr>
              <a:t>How are they solving these challenges?</a:t>
            </a:r>
            <a:endParaRPr lang="en-GB" sz="1100" b="0" dirty="0">
              <a:effectLst/>
              <a:latin typeface="Basis Grotesque Pro" panose="02000503030000020004" pitchFamily="2" charset="77"/>
            </a:endParaRP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P</a:t>
            </a:r>
            <a:r>
              <a:rPr lang="en-GB" sz="1100" b="0" i="0" u="none" strike="noStrike" dirty="0">
                <a:solidFill>
                  <a:srgbClr val="000000"/>
                </a:solidFill>
                <a:effectLst/>
                <a:latin typeface="Basis Grotesque Pro" panose="02000503030000020004" pitchFamily="2" charset="77"/>
              </a:rPr>
              <a:t>iecing together cloud and edge computing technologies from data </a:t>
            </a:r>
            <a:r>
              <a:rPr lang="en-GB" sz="1100" b="0" i="0" u="none" strike="noStrike" dirty="0" err="1">
                <a:solidFill>
                  <a:srgbClr val="000000"/>
                </a:solidFill>
                <a:effectLst/>
                <a:latin typeface="Basis Grotesque Pro" panose="02000503030000020004" pitchFamily="2" charset="77"/>
              </a:rPr>
              <a:t>center</a:t>
            </a:r>
            <a:r>
              <a:rPr lang="en-GB" sz="1100" b="0" i="0" u="none" strike="noStrike" dirty="0">
                <a:solidFill>
                  <a:srgbClr val="000000"/>
                </a:solidFill>
                <a:effectLst/>
                <a:latin typeface="Basis Grotesque Pro" panose="02000503030000020004" pitchFamily="2" charset="77"/>
              </a:rPr>
              <a:t> environments and attempting to make it work for their edge sites.</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Migrating non-high-performance computing to public cloud environments to facilitate the centralization of data and integration of operating processes. </a:t>
            </a:r>
            <a:endParaRPr lang="en-GB" sz="1100" b="1" i="0" u="none" strike="noStrike" dirty="0">
              <a:solidFill>
                <a:srgbClr val="000000"/>
              </a:solidFill>
              <a:effectLst/>
              <a:latin typeface="Basis Grotesque Pro" panose="02000503030000020004" pitchFamily="2" charset="77"/>
            </a:endParaRPr>
          </a:p>
          <a:p>
            <a:pPr>
              <a:spcBef>
                <a:spcPts val="600"/>
              </a:spcBef>
              <a:spcAft>
                <a:spcPts val="600"/>
              </a:spcAft>
            </a:pPr>
            <a:r>
              <a:rPr lang="en-GB" b="1" i="0" u="none" strike="noStrike" dirty="0">
                <a:solidFill>
                  <a:srgbClr val="000000"/>
                </a:solidFill>
                <a:effectLst/>
                <a:latin typeface="Basis Grotesque Pro" panose="02000503030000020004" pitchFamily="2" charset="77"/>
              </a:rPr>
              <a:t>Has the solution led to other challenges?</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Piecing together different unintegrated technologies can be highly complex and difficult to manage. It makes it difficult to standardize IT across sites. They need the ability to integrate from enterprise to asset for cost-efficiency, reliability and agility.</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They are over-reliant on the public cloud. The migration of non-HPC to the public cloud doesn’t solve data sovereignty issues and can still be a problem when WAN links fail.</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Hyperscale cloud services are not well-suited for highly distributed and remote environments.</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Not all applications run in the cloud - some only run on-prem.</a:t>
            </a:r>
          </a:p>
          <a:p>
            <a:pPr marL="171450" indent="-171450">
              <a:spcAft>
                <a:spcPts val="600"/>
              </a:spcAft>
              <a:buClr>
                <a:schemeClr val="accent1"/>
              </a:buClr>
              <a:buFont typeface="Wingdings" pitchFamily="2" charset="2"/>
              <a:buChar char="q"/>
            </a:pPr>
            <a:r>
              <a:rPr lang="en-GB" sz="1100" b="0" i="0" dirty="0">
                <a:solidFill>
                  <a:srgbClr val="222222"/>
                </a:solidFill>
                <a:effectLst/>
                <a:latin typeface="Basis Grotesque Pro" panose="02000503030000020004" pitchFamily="2" charset="77"/>
              </a:rPr>
              <a:t>They lack IT personnel at each site to maintain, troubleshoot and ensure security of systems.</a:t>
            </a:r>
            <a:endParaRPr lang="en-GB" sz="1100" b="0" i="0" u="none" strike="noStrike" dirty="0">
              <a:solidFill>
                <a:srgbClr val="000000"/>
              </a:solidFill>
              <a:effectLst/>
              <a:latin typeface="Basis Grotesque Pro" panose="02000503030000020004" pitchFamily="2" charset="77"/>
            </a:endParaRPr>
          </a:p>
        </p:txBody>
      </p:sp>
      <p:sp>
        <p:nvSpPr>
          <p:cNvPr id="3" name="Rectangle 2">
            <a:extLst>
              <a:ext uri="{FF2B5EF4-FFF2-40B4-BE49-F238E27FC236}">
                <a16:creationId xmlns:a16="http://schemas.microsoft.com/office/drawing/2014/main" id="{230EEB3C-E531-6234-52F8-3F151144BEEA}"/>
              </a:ext>
            </a:extLst>
          </p:cNvPr>
          <p:cNvSpPr/>
          <p:nvPr/>
        </p:nvSpPr>
        <p:spPr>
          <a:xfrm>
            <a:off x="0" y="-3067"/>
            <a:ext cx="6858001" cy="2640874"/>
          </a:xfrm>
          <a:prstGeom prst="rect">
            <a:avLst/>
          </a:prstGeom>
          <a:solidFill>
            <a:srgbClr val="000000">
              <a:alpha val="5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CFAA2A-5BC3-F3B5-197E-32851564143D}"/>
              </a:ext>
            </a:extLst>
          </p:cNvPr>
          <p:cNvSpPr txBox="1"/>
          <p:nvPr/>
        </p:nvSpPr>
        <p:spPr>
          <a:xfrm>
            <a:off x="246343" y="952648"/>
            <a:ext cx="5928562" cy="830997"/>
          </a:xfrm>
          <a:prstGeom prst="rect">
            <a:avLst/>
          </a:prstGeom>
          <a:noFill/>
        </p:spPr>
        <p:txBody>
          <a:bodyPr wrap="square" rtlCol="0">
            <a:spAutoFit/>
          </a:bodyPr>
          <a:lstStyle/>
          <a:p>
            <a:r>
              <a:rPr lang="en-US" sz="2400" b="1" dirty="0">
                <a:solidFill>
                  <a:schemeClr val="bg1"/>
                </a:solidFill>
                <a:latin typeface="Basis Grotesque Pro" panose="020B0503030604040103" pitchFamily="34" charset="0"/>
              </a:rPr>
              <a:t>Groundbreaking </a:t>
            </a:r>
            <a:r>
              <a:rPr lang="en-US" sz="2400" b="1" dirty="0">
                <a:solidFill>
                  <a:schemeClr val="accent1"/>
                </a:solidFill>
                <a:latin typeface="Basis Grotesque Pro" panose="020B0503030604040103" pitchFamily="34" charset="0"/>
              </a:rPr>
              <a:t>oil &amp; gas innovation </a:t>
            </a:r>
            <a:r>
              <a:rPr lang="en-US" sz="2400" b="1" dirty="0">
                <a:solidFill>
                  <a:schemeClr val="bg1"/>
                </a:solidFill>
                <a:latin typeface="Basis Grotesque Pro" panose="020B0503030604040103" pitchFamily="34" charset="0"/>
              </a:rPr>
              <a:t>with Sunlight &amp; Lenovo</a:t>
            </a:r>
          </a:p>
        </p:txBody>
      </p:sp>
      <p:pic>
        <p:nvPicPr>
          <p:cNvPr id="7" name="Picture 6" descr="A picture containing text, clipart&#10;&#10;Description automatically generated">
            <a:extLst>
              <a:ext uri="{FF2B5EF4-FFF2-40B4-BE49-F238E27FC236}">
                <a16:creationId xmlns:a16="http://schemas.microsoft.com/office/drawing/2014/main" id="{AE843769-CC70-304F-ABFF-943CF2296E43}"/>
              </a:ext>
            </a:extLst>
          </p:cNvPr>
          <p:cNvPicPr>
            <a:picLocks noChangeAspect="1"/>
          </p:cNvPicPr>
          <p:nvPr/>
        </p:nvPicPr>
        <p:blipFill>
          <a:blip r:embed="rId3"/>
          <a:stretch>
            <a:fillRect/>
          </a:stretch>
        </p:blipFill>
        <p:spPr>
          <a:xfrm>
            <a:off x="342719" y="346211"/>
            <a:ext cx="1566906" cy="23317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F8991041-AF71-53F5-A726-77CF7D6A6A4F}"/>
              </a:ext>
            </a:extLst>
          </p:cNvPr>
          <p:cNvPicPr>
            <a:picLocks noChangeAspect="1"/>
          </p:cNvPicPr>
          <p:nvPr/>
        </p:nvPicPr>
        <p:blipFill>
          <a:blip r:embed="rId4"/>
          <a:stretch>
            <a:fillRect/>
          </a:stretch>
        </p:blipFill>
        <p:spPr>
          <a:xfrm>
            <a:off x="5305868" y="346211"/>
            <a:ext cx="1209413" cy="25416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21C991F2-7EC5-9BC8-E213-7D648AABC9E6}"/>
              </a:ext>
            </a:extLst>
          </p:cNvPr>
          <p:cNvPicPr>
            <a:picLocks noChangeAspect="1"/>
          </p:cNvPicPr>
          <p:nvPr/>
        </p:nvPicPr>
        <p:blipFill>
          <a:blip r:embed="rId5"/>
          <a:stretch>
            <a:fillRect/>
          </a:stretch>
        </p:blipFill>
        <p:spPr>
          <a:xfrm>
            <a:off x="397796" y="9489752"/>
            <a:ext cx="1064593" cy="158422"/>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2869DD23-9EE4-DF00-9993-9858429E445E}"/>
              </a:ext>
            </a:extLst>
          </p:cNvPr>
          <p:cNvPicPr>
            <a:picLocks noChangeAspect="1"/>
          </p:cNvPicPr>
          <p:nvPr/>
        </p:nvPicPr>
        <p:blipFill>
          <a:blip r:embed="rId4"/>
          <a:stretch>
            <a:fillRect/>
          </a:stretch>
        </p:blipFill>
        <p:spPr>
          <a:xfrm>
            <a:off x="5606381" y="9485119"/>
            <a:ext cx="873905" cy="183656"/>
          </a:xfrm>
          <a:prstGeom prst="rect">
            <a:avLst/>
          </a:prstGeom>
        </p:spPr>
      </p:pic>
    </p:spTree>
    <p:extLst>
      <p:ext uri="{BB962C8B-B14F-4D97-AF65-F5344CB8AC3E}">
        <p14:creationId xmlns:p14="http://schemas.microsoft.com/office/powerpoint/2010/main" val="90725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DE8D60-5E46-EC4C-806F-082FAB5B47F4}"/>
              </a:ext>
            </a:extLst>
          </p:cNvPr>
          <p:cNvSpPr/>
          <p:nvPr/>
        </p:nvSpPr>
        <p:spPr>
          <a:xfrm>
            <a:off x="272848" y="375394"/>
            <a:ext cx="3048148" cy="8971687"/>
          </a:xfrm>
          <a:prstGeom prst="rect">
            <a:avLst/>
          </a:prstGeom>
        </p:spPr>
        <p:txBody>
          <a:bodyPr wrap="square">
            <a:spAutoFit/>
          </a:bodyPr>
          <a:lstStyle/>
          <a:p>
            <a:pPr>
              <a:spcAft>
                <a:spcPts val="600"/>
              </a:spcAft>
              <a:buClr>
                <a:schemeClr val="accent1"/>
              </a:buClr>
            </a:pPr>
            <a:r>
              <a:rPr lang="en-GB" b="1" i="0" u="none" strike="noStrike" dirty="0">
                <a:solidFill>
                  <a:srgbClr val="000000"/>
                </a:solidFill>
                <a:effectLst/>
                <a:latin typeface="Basis Grotesque Pro" panose="02000503030000020004" pitchFamily="2" charset="77"/>
              </a:rPr>
              <a:t>How is Sunlight &amp; Lenovo solving these challenges?</a:t>
            </a:r>
          </a:p>
          <a:p>
            <a:pPr>
              <a:spcAft>
                <a:spcPts val="600"/>
              </a:spcAft>
              <a:buClr>
                <a:schemeClr val="accent1"/>
              </a:buClr>
            </a:pPr>
            <a:r>
              <a:rPr lang="en-GB" sz="1100" b="0" i="0" u="none" strike="noStrike" dirty="0">
                <a:solidFill>
                  <a:srgbClr val="000000"/>
                </a:solidFill>
                <a:effectLst/>
                <a:latin typeface="Basis Grotesque Pro" panose="02000503030000020004" pitchFamily="2" charset="77"/>
              </a:rPr>
              <a:t>Computing solutions need to span physical locations, functional boundaries and organizational borders while offering high availability, low latency, easy integration and data accessibility in distributed, remote and harsh environments. Multiple entities need to interact with each other both across these highly distributed sites and the core HQ: Edge-to-Core-to-Edge.</a:t>
            </a:r>
          </a:p>
          <a:p>
            <a:pPr>
              <a:spcAft>
                <a:spcPts val="600"/>
              </a:spcAft>
              <a:buClr>
                <a:schemeClr val="accent1"/>
              </a:buClr>
            </a:pPr>
            <a:endParaRPr lang="en-GB" sz="1100" dirty="0">
              <a:latin typeface="Basis Grotesque Pro" panose="02000503030000020004" pitchFamily="2" charset="77"/>
            </a:endParaRPr>
          </a:p>
          <a:p>
            <a:pPr>
              <a:spcAft>
                <a:spcPts val="600"/>
              </a:spcAft>
              <a:buClr>
                <a:schemeClr val="accent1"/>
              </a:buClr>
            </a:pPr>
            <a:r>
              <a:rPr lang="en-GB" sz="1100" b="1" i="0" u="none" strike="noStrike" dirty="0">
                <a:solidFill>
                  <a:srgbClr val="000000"/>
                </a:solidFill>
                <a:effectLst/>
                <a:latin typeface="Basis Grotesque Pro" panose="02000503030000020004" pitchFamily="2" charset="77"/>
              </a:rPr>
              <a:t>1. Reliable, ruggedized, small form-factor on-prem infrastructure</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a:t>
            </a:r>
            <a:r>
              <a:rPr lang="en-GB" sz="1100" b="0" i="0" u="sng" dirty="0">
                <a:solidFill>
                  <a:srgbClr val="000000"/>
                </a:solidFill>
                <a:effectLst/>
                <a:latin typeface="Basis Grotesque Pro" panose="02000503030000020004" pitchFamily="2" charset="77"/>
              </a:rPr>
              <a:t>Sunlight </a:t>
            </a:r>
            <a:r>
              <a:rPr lang="en-GB" sz="1100" b="0" i="0" u="sng" dirty="0" err="1">
                <a:solidFill>
                  <a:srgbClr val="000000"/>
                </a:solidFill>
                <a:effectLst/>
                <a:latin typeface="Basis Grotesque Pro" panose="02000503030000020004" pitchFamily="2" charset="77"/>
              </a:rPr>
              <a:t>HyperConverged</a:t>
            </a:r>
            <a:r>
              <a:rPr lang="en-GB" sz="1100" b="0" i="0" u="sng" dirty="0">
                <a:solidFill>
                  <a:srgbClr val="000000"/>
                </a:solidFill>
                <a:effectLst/>
                <a:latin typeface="Basis Grotesque Pro" panose="02000503030000020004" pitchFamily="2" charset="77"/>
              </a:rPr>
              <a:t> Edge</a:t>
            </a:r>
            <a:r>
              <a:rPr lang="en-GB" sz="1100" b="0" i="0" u="none" strike="noStrike" dirty="0">
                <a:solidFill>
                  <a:srgbClr val="000000"/>
                </a:solidFill>
                <a:effectLst/>
                <a:latin typeface="Basis Grotesque Pro" panose="02000503030000020004" pitchFamily="2" charset="77"/>
              </a:rPr>
              <a:t> is a full-stack, bare-metal virtualization platform that combines the computing, storage, and networking of one to multiple servers into a single system or cluster. Each cluster, deployed in a remote location, can consolidate multiple instances of Windows, Linux, or containers on x86, AMD, Arm, and NVIDIA Jetson and provides High Availability and Fault Tolerance. </a:t>
            </a:r>
            <a:br>
              <a:rPr lang="en-GB" sz="1100" b="0" i="0" u="none" strike="noStrike" dirty="0">
                <a:solidFill>
                  <a:srgbClr val="000000"/>
                </a:solidFill>
                <a:effectLst/>
                <a:latin typeface="Basis Grotesque Pro" panose="02000503030000020004" pitchFamily="2" charset="77"/>
              </a:rPr>
            </a:br>
            <a:br>
              <a:rPr lang="en-GB" sz="1100" b="0" i="0" u="none" strike="noStrike" dirty="0">
                <a:solidFill>
                  <a:srgbClr val="000000"/>
                </a:solidFill>
                <a:effectLst/>
                <a:latin typeface="Basis Grotesque Pro" panose="02000503030000020004" pitchFamily="2" charset="77"/>
              </a:rPr>
            </a:b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br>
              <a:rPr lang="en-GB" sz="1100" dirty="0">
                <a:latin typeface="Basis Grotesque Pro" panose="02000503030000020004" pitchFamily="2" charset="77"/>
              </a:rPr>
            </a:br>
            <a:endParaRPr lang="en-GB" sz="1100" dirty="0">
              <a:latin typeface="Basis Grotesque Pro" panose="02000503030000020004" pitchFamily="2" charset="77"/>
            </a:endParaRPr>
          </a:p>
          <a:p>
            <a:pPr>
              <a:spcBef>
                <a:spcPts val="600"/>
              </a:spcBef>
              <a:spcAft>
                <a:spcPts val="600"/>
              </a:spcAft>
            </a:pPr>
            <a:r>
              <a:rPr lang="en-GB" sz="1100" b="1" dirty="0">
                <a:latin typeface="Basis Grotesque Pro" panose="020B0503030604040103" pitchFamily="34" charset="0"/>
              </a:rPr>
              <a:t>2</a:t>
            </a:r>
            <a:r>
              <a:rPr lang="en-GB" sz="1100" b="1" dirty="0">
                <a:latin typeface="Basis Grotesque Pro" panose="02000503030000020004" pitchFamily="2" charset="77"/>
              </a:rPr>
              <a:t>. </a:t>
            </a:r>
            <a:r>
              <a:rPr lang="en-GB" sz="1100" b="1" i="0" u="none" strike="noStrike" dirty="0">
                <a:solidFill>
                  <a:srgbClr val="000000"/>
                </a:solidFill>
                <a:effectLst/>
                <a:latin typeface="Basis Grotesque Pro" panose="02000503030000020004" pitchFamily="2" charset="77"/>
              </a:rPr>
              <a:t>Centralized management and automation</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a:t>
            </a:r>
            <a:r>
              <a:rPr lang="en-GB" sz="1100" b="0" i="0" u="sng" dirty="0">
                <a:solidFill>
                  <a:srgbClr val="000000"/>
                </a:solidFill>
                <a:effectLst/>
                <a:latin typeface="Basis Grotesque Pro" panose="02000503030000020004" pitchFamily="2" charset="77"/>
              </a:rPr>
              <a:t>Sunlight </a:t>
            </a:r>
            <a:r>
              <a:rPr lang="en-GB" sz="1100" b="0" i="0" u="sng"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is the centralized console and API that provides a single pane of glass to manage and monitor edge resources, take backups, move workloads, and deploy new remote clusters. A core feature of </a:t>
            </a:r>
            <a:r>
              <a:rPr lang="en-GB" sz="1100" b="0" i="0" u="none" strike="noStrike"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is the </a:t>
            </a:r>
            <a:r>
              <a:rPr lang="en-GB" sz="1100" b="0" i="0" u="none" strike="noStrike" dirty="0" err="1">
                <a:solidFill>
                  <a:srgbClr val="000000"/>
                </a:solidFill>
                <a:effectLst/>
                <a:latin typeface="Basis Grotesque Pro" panose="02000503030000020004" pitchFamily="2" charset="77"/>
              </a:rPr>
              <a:t>AppLibrary</a:t>
            </a:r>
            <a:r>
              <a:rPr lang="en-GB" sz="1100" b="0" i="0" u="none" strike="noStrike" dirty="0">
                <a:solidFill>
                  <a:srgbClr val="000000"/>
                </a:solidFill>
                <a:effectLst/>
                <a:latin typeface="Basis Grotesque Pro" panose="02000503030000020004" pitchFamily="2" charset="77"/>
              </a:rPr>
              <a:t> which allows oil and gas companies to build and access playbooks (images &amp; recipes) for deploying applications and the supporting infrastructure to 100s or 1000s of remote clusters with a single click.</a:t>
            </a:r>
          </a:p>
          <a:p>
            <a:pPr>
              <a:spcBef>
                <a:spcPts val="600"/>
              </a:spcBef>
              <a:spcAft>
                <a:spcPts val="600"/>
              </a:spcAft>
            </a:pPr>
            <a:r>
              <a:rPr lang="en-GB" sz="1100" b="0" dirty="0">
                <a:latin typeface="Basis Grotesque Pro" panose="02000503030000020004" pitchFamily="2" charset="77"/>
              </a:rPr>
              <a:t>The </a:t>
            </a:r>
            <a:r>
              <a:rPr lang="en-GB" sz="1100" b="0" dirty="0" err="1">
                <a:latin typeface="Basis Grotesque Pro" panose="02000503030000020004" pitchFamily="2" charset="77"/>
              </a:rPr>
              <a:t>AppLibrary</a:t>
            </a:r>
            <a:r>
              <a:rPr lang="en-GB" sz="1100" b="0" dirty="0">
                <a:latin typeface="Basis Grotesque Pro" panose="02000503030000020004" pitchFamily="2" charset="77"/>
              </a:rPr>
              <a:t> and </a:t>
            </a:r>
            <a:r>
              <a:rPr lang="en-GB" sz="1100" b="0" dirty="0" err="1">
                <a:latin typeface="Basis Grotesque Pro" panose="02000503030000020004" pitchFamily="2" charset="77"/>
              </a:rPr>
              <a:t>NexCenter</a:t>
            </a:r>
            <a:r>
              <a:rPr lang="en-GB" sz="1100" b="0" dirty="0">
                <a:latin typeface="Basis Grotesque Pro" panose="02000503030000020004" pitchFamily="2" charset="77"/>
              </a:rPr>
              <a:t> can support a range </a:t>
            </a:r>
            <a:r>
              <a:rPr lang="en-GB" sz="1100" dirty="0">
                <a:latin typeface="Basis Grotesque Pro" panose="02000503030000020004" pitchFamily="2" charset="77"/>
              </a:rPr>
              <a:t>of applications </a:t>
            </a:r>
            <a:r>
              <a:rPr lang="en-GB" sz="1100" b="0" i="0" u="none" strike="noStrike" dirty="0">
                <a:solidFill>
                  <a:srgbClr val="000000"/>
                </a:solidFill>
                <a:effectLst/>
                <a:latin typeface="Basis Grotesque Pro" panose="02000503030000020004" pitchFamily="2" charset="77"/>
              </a:rPr>
              <a:t>- whether legacy VM-based, Kubernetes or container based.</a:t>
            </a:r>
            <a:endParaRPr lang="en-GB" sz="1100" dirty="0">
              <a:latin typeface="Basis Grotesque Pro" panose="02000503030000020004" pitchFamily="2" charset="77"/>
            </a:endParaRPr>
          </a:p>
        </p:txBody>
      </p:sp>
      <p:sp>
        <p:nvSpPr>
          <p:cNvPr id="35" name="Oval 34">
            <a:extLst>
              <a:ext uri="{FF2B5EF4-FFF2-40B4-BE49-F238E27FC236}">
                <a16:creationId xmlns:a16="http://schemas.microsoft.com/office/drawing/2014/main" id="{16237A11-9A63-B246-8117-7ADB29204FAF}"/>
              </a:ext>
            </a:extLst>
          </p:cNvPr>
          <p:cNvSpPr/>
          <p:nvPr/>
        </p:nvSpPr>
        <p:spPr>
          <a:xfrm>
            <a:off x="358067" y="5139731"/>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19F785-814D-8248-9B5E-230763FC855A}"/>
              </a:ext>
            </a:extLst>
          </p:cNvPr>
          <p:cNvSpPr/>
          <p:nvPr/>
        </p:nvSpPr>
        <p:spPr>
          <a:xfrm>
            <a:off x="581515" y="5139728"/>
            <a:ext cx="1970294" cy="4949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E452E43-6A06-D94D-8408-78844BC280A1}"/>
              </a:ext>
            </a:extLst>
          </p:cNvPr>
          <p:cNvSpPr/>
          <p:nvPr/>
        </p:nvSpPr>
        <p:spPr>
          <a:xfrm>
            <a:off x="408091" y="5181995"/>
            <a:ext cx="395252" cy="3952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9EFC34F-ED62-D24E-8191-F93A2857DED5}"/>
              </a:ext>
            </a:extLst>
          </p:cNvPr>
          <p:cNvSpPr txBox="1"/>
          <p:nvPr/>
        </p:nvSpPr>
        <p:spPr>
          <a:xfrm>
            <a:off x="346279" y="5241333"/>
            <a:ext cx="543739" cy="307777"/>
          </a:xfrm>
          <a:prstGeom prst="rect">
            <a:avLst/>
          </a:prstGeom>
          <a:noFill/>
        </p:spPr>
        <p:txBody>
          <a:bodyPr wrap="square" rtlCol="0">
            <a:spAutoFit/>
          </a:bodyPr>
          <a:lstStyle/>
          <a:p>
            <a:r>
              <a:rPr lang="en-US" b="1" dirty="0">
                <a:solidFill>
                  <a:schemeClr val="bg1"/>
                </a:solidFill>
                <a:latin typeface="Basis Grotesque Pro" panose="020B0503030604040103" pitchFamily="34" charset="0"/>
              </a:rPr>
              <a:t>75%</a:t>
            </a:r>
          </a:p>
        </p:txBody>
      </p:sp>
      <p:sp>
        <p:nvSpPr>
          <p:cNvPr id="54" name="Rectangle 53">
            <a:extLst>
              <a:ext uri="{FF2B5EF4-FFF2-40B4-BE49-F238E27FC236}">
                <a16:creationId xmlns:a16="http://schemas.microsoft.com/office/drawing/2014/main" id="{47620AEF-66CD-2446-9FDA-AE59DB219B3F}"/>
              </a:ext>
            </a:extLst>
          </p:cNvPr>
          <p:cNvSpPr/>
          <p:nvPr/>
        </p:nvSpPr>
        <p:spPr>
          <a:xfrm>
            <a:off x="3548198" y="370577"/>
            <a:ext cx="3048148" cy="9371796"/>
          </a:xfrm>
          <a:prstGeom prst="rect">
            <a:avLst/>
          </a:prstGeom>
        </p:spPr>
        <p:txBody>
          <a:bodyPr wrap="square">
            <a:spAutoFit/>
          </a:bodyPr>
          <a:lstStyle/>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B0503030604040103" pitchFamily="34" charset="0"/>
            </a:endParaRPr>
          </a:p>
          <a:p>
            <a:pPr>
              <a:spcBef>
                <a:spcPts val="600"/>
              </a:spcBef>
              <a:spcAft>
                <a:spcPts val="600"/>
              </a:spcAft>
            </a:pPr>
            <a:r>
              <a:rPr lang="en-GB" sz="1100" b="1" dirty="0">
                <a:latin typeface="Basis Grotesque Pro" panose="020B0503030604040103" pitchFamily="34" charset="0"/>
              </a:rPr>
              <a:t>3. </a:t>
            </a:r>
            <a:r>
              <a:rPr lang="en-GB" sz="1100" b="1" i="0" u="none" strike="noStrike" dirty="0">
                <a:solidFill>
                  <a:srgbClr val="000000"/>
                </a:solidFill>
                <a:effectLst/>
                <a:latin typeface="Basis Grotesque Pro" panose="02000503030000020004" pitchFamily="2" charset="77"/>
              </a:rPr>
              <a:t>Lenovo </a:t>
            </a:r>
            <a:r>
              <a:rPr lang="en-GB" sz="1100" b="1" i="0" u="none" strike="noStrike" dirty="0" err="1">
                <a:solidFill>
                  <a:srgbClr val="000000"/>
                </a:solidFill>
                <a:effectLst/>
                <a:latin typeface="Basis Grotesque Pro" panose="02000503030000020004" pitchFamily="2" charset="77"/>
              </a:rPr>
              <a:t>ThinkEdge</a:t>
            </a:r>
            <a:r>
              <a:rPr lang="en-GB" sz="1100" b="1" i="0" u="none" strike="noStrike" dirty="0">
                <a:solidFill>
                  <a:srgbClr val="000000"/>
                </a:solidFill>
                <a:effectLst/>
                <a:latin typeface="Basis Grotesque Pro" panose="02000503030000020004" pitchFamily="2" charset="77"/>
              </a:rPr>
              <a:t> &amp; </a:t>
            </a:r>
            <a:r>
              <a:rPr lang="en-GB" sz="1100" b="1" i="0" u="none" strike="noStrike" dirty="0" err="1">
                <a:solidFill>
                  <a:srgbClr val="000000"/>
                </a:solidFill>
                <a:effectLst/>
                <a:latin typeface="Basis Grotesque Pro" panose="02000503030000020004" pitchFamily="2" charset="77"/>
              </a:rPr>
              <a:t>ThinkSystem</a:t>
            </a:r>
            <a:r>
              <a:rPr lang="en-GB" sz="1100" b="1" i="0" u="none" strike="noStrike" dirty="0">
                <a:solidFill>
                  <a:srgbClr val="000000"/>
                </a:solidFill>
                <a:effectLst/>
                <a:latin typeface="Basis Grotesque Pro" panose="02000503030000020004" pitchFamily="2" charset="77"/>
              </a:rPr>
              <a:t> range</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Lenovo edge servers offer the power, performance and flexibility customers need to build next-level edge networks. Lenovo edge servers, coupled with Sunlight’s </a:t>
            </a:r>
            <a:r>
              <a:rPr lang="en-GB" sz="1100" b="0" i="0" u="none" strike="noStrike" dirty="0" err="1">
                <a:solidFill>
                  <a:srgbClr val="000000"/>
                </a:solidFill>
                <a:effectLst/>
                <a:latin typeface="Basis Grotesque Pro" panose="02000503030000020004" pitchFamily="2" charset="77"/>
              </a:rPr>
              <a:t>HyperConverged</a:t>
            </a:r>
            <a:r>
              <a:rPr lang="en-GB" sz="1100" b="0" i="0" u="none" strike="noStrike" dirty="0">
                <a:solidFill>
                  <a:srgbClr val="000000"/>
                </a:solidFill>
                <a:effectLst/>
                <a:latin typeface="Basis Grotesque Pro" panose="02000503030000020004" pitchFamily="2" charset="77"/>
              </a:rPr>
              <a:t> Edge stack and </a:t>
            </a:r>
            <a:r>
              <a:rPr lang="en-GB" sz="1100" b="0" i="0" u="none" strike="noStrike"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are ideal for data-intensive applications at the edge, such as IoT and AI, due to their small footprint and high performance possibilities.</a:t>
            </a: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r>
              <a:rPr lang="en-GB" b="1" i="0" u="none" strike="noStrike" dirty="0">
                <a:solidFill>
                  <a:srgbClr val="000000"/>
                </a:solidFill>
                <a:effectLst/>
                <a:latin typeface="Basis Grotesque Pro" panose="02000503030000020004" pitchFamily="2" charset="77"/>
              </a:rPr>
              <a:t>Case study</a:t>
            </a:r>
          </a:p>
          <a:p>
            <a:pPr algn="l"/>
            <a:r>
              <a:rPr lang="en-GB" sz="1100" b="0" i="0" dirty="0">
                <a:solidFill>
                  <a:srgbClr val="000000"/>
                </a:solidFill>
                <a:effectLst/>
                <a:latin typeface="Basis Grotesque Pro" panose="02000503030000020004" pitchFamily="2" charset="77"/>
              </a:rPr>
              <a:t>Sunlight is talking to a multinational energy corporation about </a:t>
            </a:r>
            <a:r>
              <a:rPr lang="en-GB" sz="1100" dirty="0">
                <a:latin typeface="Basis Grotesque Pro" panose="02000503030000020004" pitchFamily="2" charset="77"/>
              </a:rPr>
              <a:t>the technology their data specialists use </a:t>
            </a:r>
            <a:r>
              <a:rPr lang="en-GB" sz="1100" b="0" i="0" dirty="0">
                <a:solidFill>
                  <a:srgbClr val="000000"/>
                </a:solidFill>
                <a:effectLst/>
                <a:latin typeface="Basis Grotesque Pro" panose="02000503030000020004" pitchFamily="2" charset="77"/>
              </a:rPr>
              <a:t>to provide support to those in the field. The data is used for:</a:t>
            </a:r>
            <a:br>
              <a:rPr lang="en-GB" sz="400" b="0" i="0" dirty="0">
                <a:solidFill>
                  <a:srgbClr val="000000"/>
                </a:solidFill>
                <a:effectLst/>
                <a:latin typeface="Basis Grotesque Pro" panose="02000503030000020004" pitchFamily="2" charset="77"/>
              </a:rPr>
            </a:br>
            <a:endParaRPr lang="en-GB" sz="400" b="0" i="0" dirty="0">
              <a:solidFill>
                <a:srgbClr val="000000"/>
              </a:solidFill>
              <a:effectLst/>
              <a:latin typeface="Basis Grotesque Pro" panose="02000503030000020004" pitchFamily="2" charset="77"/>
            </a:endParaRP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Real-time m</a:t>
            </a:r>
            <a:r>
              <a:rPr lang="en-GB" sz="1100" b="0" i="0" dirty="0">
                <a:solidFill>
                  <a:srgbClr val="000000"/>
                </a:solidFill>
                <a:effectLst/>
                <a:latin typeface="Basis Grotesque Pro" panose="02000503030000020004" pitchFamily="2" charset="77"/>
              </a:rPr>
              <a:t>onitoring: well performance, incident prevention, fault detection and remote drilling.</a:t>
            </a:r>
          </a:p>
          <a:p>
            <a:pPr marL="171450" indent="-171450">
              <a:spcAft>
                <a:spcPts val="600"/>
              </a:spcAft>
              <a:buClr>
                <a:schemeClr val="accent1"/>
              </a:buClr>
              <a:buFont typeface="Wingdings" pitchFamily="2" charset="2"/>
              <a:buChar char="q"/>
            </a:pPr>
            <a:r>
              <a:rPr lang="en-GB" sz="1100" b="0" i="0" dirty="0">
                <a:solidFill>
                  <a:srgbClr val="000000"/>
                </a:solidFill>
                <a:effectLst/>
                <a:latin typeface="Basis Grotesque Pro" panose="02000503030000020004" pitchFamily="2" charset="77"/>
              </a:rPr>
              <a:t>Trends: operational efficiencies and predictive modelling.</a:t>
            </a:r>
          </a:p>
          <a:p>
            <a:pPr>
              <a:spcAft>
                <a:spcPts val="600"/>
              </a:spcAft>
              <a:buClr>
                <a:schemeClr val="accent1"/>
              </a:buClr>
            </a:pPr>
            <a:r>
              <a:rPr lang="en-GB" sz="1100" b="0" i="0" dirty="0">
                <a:solidFill>
                  <a:srgbClr val="000000"/>
                </a:solidFill>
                <a:effectLst/>
                <a:latin typeface="Basis Grotesque Pro" panose="02000503030000020004" pitchFamily="2" charset="77"/>
              </a:rPr>
              <a:t>Over time, the corporation has added new technologies </a:t>
            </a:r>
            <a:r>
              <a:rPr lang="en-GB" sz="1100" dirty="0">
                <a:latin typeface="Basis Grotesque Pro" panose="02000503030000020004" pitchFamily="2" charset="77"/>
              </a:rPr>
              <a:t>and systems (alongside their legacy systems) to extract and utilize data. This has become increasingly complex, unreliable and unmanageable. The Lenovo </a:t>
            </a:r>
            <a:r>
              <a:rPr lang="en-GB" sz="1100" dirty="0" err="1">
                <a:latin typeface="Basis Grotesque Pro" panose="02000503030000020004" pitchFamily="2" charset="77"/>
              </a:rPr>
              <a:t>ThinkEdge</a:t>
            </a:r>
            <a:r>
              <a:rPr lang="en-GB" sz="1100" dirty="0">
                <a:latin typeface="Basis Grotesque Pro" panose="02000503030000020004" pitchFamily="2" charset="77"/>
              </a:rPr>
              <a:t> and </a:t>
            </a:r>
            <a:r>
              <a:rPr lang="en-GB" sz="1100" dirty="0" err="1">
                <a:latin typeface="Basis Grotesque Pro" panose="02000503030000020004" pitchFamily="2" charset="77"/>
              </a:rPr>
              <a:t>ThinkSystem</a:t>
            </a:r>
            <a:r>
              <a:rPr lang="en-GB" sz="1100" dirty="0">
                <a:latin typeface="Basis Grotesque Pro" panose="02000503030000020004" pitchFamily="2" charset="77"/>
              </a:rPr>
              <a:t> range are sufficiently rugged and can withstand the harsh environments the technology needs to operate in. The Sunlight </a:t>
            </a:r>
            <a:r>
              <a:rPr lang="en-GB" sz="1100" dirty="0" err="1">
                <a:latin typeface="Basis Grotesque Pro" panose="02000503030000020004" pitchFamily="2" charset="77"/>
              </a:rPr>
              <a:t>HyperConverged</a:t>
            </a:r>
            <a:r>
              <a:rPr lang="en-GB" sz="1100" dirty="0">
                <a:latin typeface="Basis Grotesque Pro" panose="02000503030000020004" pitchFamily="2" charset="77"/>
              </a:rPr>
              <a:t> Edge infrastructure stack and </a:t>
            </a:r>
            <a:r>
              <a:rPr lang="en-GB" sz="1100" dirty="0" err="1">
                <a:latin typeface="Basis Grotesque Pro" panose="02000503030000020004" pitchFamily="2" charset="77"/>
              </a:rPr>
              <a:t>NexCenter</a:t>
            </a:r>
            <a:r>
              <a:rPr lang="en-GB" sz="1100" dirty="0">
                <a:latin typeface="Basis Grotesque Pro" panose="02000503030000020004" pitchFamily="2" charset="77"/>
              </a:rPr>
              <a:t>, running on the Lenovo edge servers, makes it easy to deploy, monitor and manage desired technologies across distributed sites, with centralized management, low latency, high availability and disaster recovery, from edge-to-core.</a:t>
            </a:r>
            <a:endParaRPr lang="en-GB" sz="1100" b="0" i="0" dirty="0">
              <a:solidFill>
                <a:srgbClr val="000000"/>
              </a:solidFill>
              <a:effectLst/>
              <a:latin typeface="Basis Grotesque Pro" panose="02000503030000020004" pitchFamily="2" charset="77"/>
            </a:endParaRPr>
          </a:p>
        </p:txBody>
      </p:sp>
      <p:sp>
        <p:nvSpPr>
          <p:cNvPr id="55" name="Oval 54">
            <a:extLst>
              <a:ext uri="{FF2B5EF4-FFF2-40B4-BE49-F238E27FC236}">
                <a16:creationId xmlns:a16="http://schemas.microsoft.com/office/drawing/2014/main" id="{086550E9-BB6C-5B4A-9CE2-2952BA64CF7A}"/>
              </a:ext>
            </a:extLst>
          </p:cNvPr>
          <p:cNvSpPr/>
          <p:nvPr/>
        </p:nvSpPr>
        <p:spPr>
          <a:xfrm>
            <a:off x="3634294" y="370577"/>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590C70A-944A-A245-9AEA-1470CAECFF42}"/>
              </a:ext>
            </a:extLst>
          </p:cNvPr>
          <p:cNvSpPr/>
          <p:nvPr/>
        </p:nvSpPr>
        <p:spPr>
          <a:xfrm>
            <a:off x="5606381" y="370577"/>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C5862DD-ADF9-9C40-B127-CD4755F9E007}"/>
              </a:ext>
            </a:extLst>
          </p:cNvPr>
          <p:cNvSpPr/>
          <p:nvPr/>
        </p:nvSpPr>
        <p:spPr>
          <a:xfrm>
            <a:off x="3931995" y="371215"/>
            <a:ext cx="1970294" cy="4949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4882C2E-07BE-1540-9443-7B7B9DE956F1}"/>
              </a:ext>
            </a:extLst>
          </p:cNvPr>
          <p:cNvSpPr/>
          <p:nvPr/>
        </p:nvSpPr>
        <p:spPr>
          <a:xfrm>
            <a:off x="3707316" y="426226"/>
            <a:ext cx="395252" cy="3952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E307B94-23F6-2F45-855B-9032BA488732}"/>
              </a:ext>
            </a:extLst>
          </p:cNvPr>
          <p:cNvSpPr txBox="1"/>
          <p:nvPr/>
        </p:nvSpPr>
        <p:spPr>
          <a:xfrm>
            <a:off x="3644459" y="474490"/>
            <a:ext cx="569387" cy="307777"/>
          </a:xfrm>
          <a:prstGeom prst="rect">
            <a:avLst/>
          </a:prstGeom>
          <a:noFill/>
        </p:spPr>
        <p:txBody>
          <a:bodyPr wrap="none" rtlCol="0">
            <a:spAutoFit/>
          </a:bodyPr>
          <a:lstStyle/>
          <a:p>
            <a:r>
              <a:rPr lang="en-US" b="1" dirty="0">
                <a:solidFill>
                  <a:schemeClr val="bg1"/>
                </a:solidFill>
                <a:latin typeface="Basis Grotesque Pro" panose="020B0503030604040103" pitchFamily="34" charset="0"/>
              </a:rPr>
              <a:t>70%</a:t>
            </a:r>
          </a:p>
        </p:txBody>
      </p:sp>
      <p:sp>
        <p:nvSpPr>
          <p:cNvPr id="65" name="TextBox 64">
            <a:extLst>
              <a:ext uri="{FF2B5EF4-FFF2-40B4-BE49-F238E27FC236}">
                <a16:creationId xmlns:a16="http://schemas.microsoft.com/office/drawing/2014/main" id="{90768333-1FD4-624B-9B92-95207FE48D37}"/>
              </a:ext>
            </a:extLst>
          </p:cNvPr>
          <p:cNvSpPr txBox="1"/>
          <p:nvPr/>
        </p:nvSpPr>
        <p:spPr>
          <a:xfrm>
            <a:off x="836393" y="5241121"/>
            <a:ext cx="1689336" cy="276999"/>
          </a:xfrm>
          <a:prstGeom prst="rect">
            <a:avLst/>
          </a:prstGeom>
          <a:noFill/>
        </p:spPr>
        <p:txBody>
          <a:bodyPr wrap="square" rtlCol="0">
            <a:spAutoFit/>
          </a:bodyPr>
          <a:lstStyle/>
          <a:p>
            <a:r>
              <a:rPr lang="en-US" sz="1200" dirty="0">
                <a:solidFill>
                  <a:schemeClr val="bg1"/>
                </a:solidFill>
                <a:latin typeface="Basis Grotesque Pro" panose="020B0503030604040103" pitchFamily="34" charset="0"/>
              </a:rPr>
              <a:t>Reduction in TCO</a:t>
            </a:r>
          </a:p>
        </p:txBody>
      </p:sp>
      <p:sp>
        <p:nvSpPr>
          <p:cNvPr id="66" name="TextBox 65">
            <a:extLst>
              <a:ext uri="{FF2B5EF4-FFF2-40B4-BE49-F238E27FC236}">
                <a16:creationId xmlns:a16="http://schemas.microsoft.com/office/drawing/2014/main" id="{CD5770DB-D78C-2E47-A818-EE3A6CE13CE1}"/>
              </a:ext>
            </a:extLst>
          </p:cNvPr>
          <p:cNvSpPr txBox="1"/>
          <p:nvPr/>
        </p:nvSpPr>
        <p:spPr>
          <a:xfrm>
            <a:off x="4163876" y="484597"/>
            <a:ext cx="1806978" cy="276999"/>
          </a:xfrm>
          <a:prstGeom prst="rect">
            <a:avLst/>
          </a:prstGeom>
          <a:noFill/>
        </p:spPr>
        <p:txBody>
          <a:bodyPr wrap="square" rtlCol="0">
            <a:spAutoFit/>
          </a:bodyPr>
          <a:lstStyle/>
          <a:p>
            <a:r>
              <a:rPr lang="en-US" sz="1200" dirty="0">
                <a:solidFill>
                  <a:schemeClr val="bg1"/>
                </a:solidFill>
                <a:latin typeface="Basis Grotesque Pro" panose="020B0503030604040103" pitchFamily="34" charset="0"/>
              </a:rPr>
              <a:t>Faster time-to-market</a:t>
            </a:r>
          </a:p>
        </p:txBody>
      </p:sp>
      <p:pic>
        <p:nvPicPr>
          <p:cNvPr id="2" name="Picture 1" descr="Shape&#10;&#10;Description automatically generated with medium confidence">
            <a:extLst>
              <a:ext uri="{FF2B5EF4-FFF2-40B4-BE49-F238E27FC236}">
                <a16:creationId xmlns:a16="http://schemas.microsoft.com/office/drawing/2014/main" id="{B8265C02-BEE4-7E54-5B44-C391101631BA}"/>
              </a:ext>
            </a:extLst>
          </p:cNvPr>
          <p:cNvPicPr>
            <a:picLocks noChangeAspect="1"/>
          </p:cNvPicPr>
          <p:nvPr/>
        </p:nvPicPr>
        <p:blipFill>
          <a:blip r:embed="rId3"/>
          <a:stretch>
            <a:fillRect/>
          </a:stretch>
        </p:blipFill>
        <p:spPr>
          <a:xfrm>
            <a:off x="397796" y="9489752"/>
            <a:ext cx="1064593" cy="15842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C180618A-874E-4401-9E32-246902E4B0C4}"/>
              </a:ext>
            </a:extLst>
          </p:cNvPr>
          <p:cNvPicPr>
            <a:picLocks noChangeAspect="1"/>
          </p:cNvPicPr>
          <p:nvPr/>
        </p:nvPicPr>
        <p:blipFill>
          <a:blip r:embed="rId4"/>
          <a:stretch>
            <a:fillRect/>
          </a:stretch>
        </p:blipFill>
        <p:spPr>
          <a:xfrm>
            <a:off x="5606381" y="9485119"/>
            <a:ext cx="873905" cy="183656"/>
          </a:xfrm>
          <a:prstGeom prst="rect">
            <a:avLst/>
          </a:prstGeom>
        </p:spPr>
      </p:pic>
      <p:sp>
        <p:nvSpPr>
          <p:cNvPr id="12" name="TextBox 11">
            <a:extLst>
              <a:ext uri="{FF2B5EF4-FFF2-40B4-BE49-F238E27FC236}">
                <a16:creationId xmlns:a16="http://schemas.microsoft.com/office/drawing/2014/main" id="{8E7058C2-04B1-6593-274C-9FF434C56B12}"/>
              </a:ext>
            </a:extLst>
          </p:cNvPr>
          <p:cNvSpPr txBox="1"/>
          <p:nvPr/>
        </p:nvSpPr>
        <p:spPr>
          <a:xfrm>
            <a:off x="3656883" y="3570065"/>
            <a:ext cx="703845" cy="261610"/>
          </a:xfrm>
          <a:prstGeom prst="rect">
            <a:avLst/>
          </a:prstGeom>
          <a:noFill/>
        </p:spPr>
        <p:txBody>
          <a:bodyPr wrap="square" rtlCol="0">
            <a:spAutoFit/>
          </a:bodyPr>
          <a:lstStyle/>
          <a:p>
            <a:r>
              <a:rPr lang="en-US" sz="1100" dirty="0">
                <a:latin typeface="Basis Grotesque Pro" panose="02000503030000020004" pitchFamily="2" charset="77"/>
              </a:rPr>
              <a:t>SE30</a:t>
            </a:r>
          </a:p>
        </p:txBody>
      </p:sp>
      <p:sp>
        <p:nvSpPr>
          <p:cNvPr id="13" name="TextBox 12">
            <a:extLst>
              <a:ext uri="{FF2B5EF4-FFF2-40B4-BE49-F238E27FC236}">
                <a16:creationId xmlns:a16="http://schemas.microsoft.com/office/drawing/2014/main" id="{9EF16D09-3CB9-E2D4-50C8-F3243FB2992B}"/>
              </a:ext>
            </a:extLst>
          </p:cNvPr>
          <p:cNvSpPr txBox="1"/>
          <p:nvPr/>
        </p:nvSpPr>
        <p:spPr>
          <a:xfrm>
            <a:off x="4673287" y="3567309"/>
            <a:ext cx="703845" cy="261610"/>
          </a:xfrm>
          <a:prstGeom prst="rect">
            <a:avLst/>
          </a:prstGeom>
          <a:noFill/>
        </p:spPr>
        <p:txBody>
          <a:bodyPr wrap="square" rtlCol="0">
            <a:spAutoFit/>
          </a:bodyPr>
          <a:lstStyle/>
          <a:p>
            <a:r>
              <a:rPr lang="en-US" sz="1100" dirty="0">
                <a:latin typeface="Basis Grotesque Pro" panose="02000503030000020004" pitchFamily="2" charset="77"/>
              </a:rPr>
              <a:t>SE50</a:t>
            </a:r>
          </a:p>
        </p:txBody>
      </p:sp>
      <p:sp>
        <p:nvSpPr>
          <p:cNvPr id="14" name="TextBox 13">
            <a:extLst>
              <a:ext uri="{FF2B5EF4-FFF2-40B4-BE49-F238E27FC236}">
                <a16:creationId xmlns:a16="http://schemas.microsoft.com/office/drawing/2014/main" id="{DB3F437F-E2F2-B8D3-0333-69BB960EFFB3}"/>
              </a:ext>
            </a:extLst>
          </p:cNvPr>
          <p:cNvSpPr txBox="1"/>
          <p:nvPr/>
        </p:nvSpPr>
        <p:spPr>
          <a:xfrm>
            <a:off x="5624039" y="3567309"/>
            <a:ext cx="703845" cy="261610"/>
          </a:xfrm>
          <a:prstGeom prst="rect">
            <a:avLst/>
          </a:prstGeom>
          <a:noFill/>
        </p:spPr>
        <p:txBody>
          <a:bodyPr wrap="square" rtlCol="0">
            <a:spAutoFit/>
          </a:bodyPr>
          <a:lstStyle/>
          <a:p>
            <a:r>
              <a:rPr lang="en-US" sz="1100" dirty="0">
                <a:latin typeface="Basis Grotesque Pro" panose="02000503030000020004" pitchFamily="2" charset="77"/>
              </a:rPr>
              <a:t>SE70</a:t>
            </a:r>
          </a:p>
        </p:txBody>
      </p:sp>
      <p:sp>
        <p:nvSpPr>
          <p:cNvPr id="15" name="TextBox 14">
            <a:extLst>
              <a:ext uri="{FF2B5EF4-FFF2-40B4-BE49-F238E27FC236}">
                <a16:creationId xmlns:a16="http://schemas.microsoft.com/office/drawing/2014/main" id="{FF56322B-2B25-AE87-2D18-0C41634EB5C1}"/>
              </a:ext>
            </a:extLst>
          </p:cNvPr>
          <p:cNvSpPr txBox="1"/>
          <p:nvPr/>
        </p:nvSpPr>
        <p:spPr>
          <a:xfrm>
            <a:off x="3656881" y="4217477"/>
            <a:ext cx="703845" cy="261610"/>
          </a:xfrm>
          <a:prstGeom prst="rect">
            <a:avLst/>
          </a:prstGeom>
          <a:noFill/>
        </p:spPr>
        <p:txBody>
          <a:bodyPr wrap="square" rtlCol="0">
            <a:spAutoFit/>
          </a:bodyPr>
          <a:lstStyle/>
          <a:p>
            <a:r>
              <a:rPr lang="en-US" sz="1100" dirty="0">
                <a:latin typeface="Basis Grotesque Pro" panose="02000503030000020004" pitchFamily="2" charset="77"/>
              </a:rPr>
              <a:t>SE350</a:t>
            </a:r>
          </a:p>
        </p:txBody>
      </p:sp>
      <p:sp>
        <p:nvSpPr>
          <p:cNvPr id="18" name="TextBox 17">
            <a:extLst>
              <a:ext uri="{FF2B5EF4-FFF2-40B4-BE49-F238E27FC236}">
                <a16:creationId xmlns:a16="http://schemas.microsoft.com/office/drawing/2014/main" id="{1F0074A5-83AB-0E26-9E11-33B8EBF2625F}"/>
              </a:ext>
            </a:extLst>
          </p:cNvPr>
          <p:cNvSpPr txBox="1"/>
          <p:nvPr/>
        </p:nvSpPr>
        <p:spPr>
          <a:xfrm>
            <a:off x="4674066" y="4217477"/>
            <a:ext cx="703845" cy="261610"/>
          </a:xfrm>
          <a:prstGeom prst="rect">
            <a:avLst/>
          </a:prstGeom>
          <a:noFill/>
        </p:spPr>
        <p:txBody>
          <a:bodyPr wrap="square" rtlCol="0">
            <a:spAutoFit/>
          </a:bodyPr>
          <a:lstStyle/>
          <a:p>
            <a:r>
              <a:rPr lang="en-US" sz="1100" dirty="0">
                <a:latin typeface="Basis Grotesque Pro" panose="02000503030000020004" pitchFamily="2" charset="77"/>
              </a:rPr>
              <a:t>SE450</a:t>
            </a:r>
          </a:p>
        </p:txBody>
      </p:sp>
      <p:sp>
        <p:nvSpPr>
          <p:cNvPr id="26" name="Oval 25">
            <a:extLst>
              <a:ext uri="{FF2B5EF4-FFF2-40B4-BE49-F238E27FC236}">
                <a16:creationId xmlns:a16="http://schemas.microsoft.com/office/drawing/2014/main" id="{762A22EC-FCDB-83DB-7D0A-7AB63331CEED}"/>
              </a:ext>
            </a:extLst>
          </p:cNvPr>
          <p:cNvSpPr/>
          <p:nvPr/>
        </p:nvSpPr>
        <p:spPr>
          <a:xfrm>
            <a:off x="2229159" y="5139728"/>
            <a:ext cx="543739" cy="4949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8" name="Picture 27" descr="A picture containing electronics, projector&#10;&#10;Description automatically generated">
            <a:extLst>
              <a:ext uri="{FF2B5EF4-FFF2-40B4-BE49-F238E27FC236}">
                <a16:creationId xmlns:a16="http://schemas.microsoft.com/office/drawing/2014/main" id="{070C8C93-8F3E-1642-7507-0B28DDF65B1E}"/>
              </a:ext>
            </a:extLst>
          </p:cNvPr>
          <p:cNvPicPr>
            <a:picLocks noChangeAspect="1"/>
          </p:cNvPicPr>
          <p:nvPr/>
        </p:nvPicPr>
        <p:blipFill>
          <a:blip r:embed="rId5"/>
          <a:stretch>
            <a:fillRect/>
          </a:stretch>
        </p:blipFill>
        <p:spPr>
          <a:xfrm>
            <a:off x="5367220" y="2966539"/>
            <a:ext cx="1047361" cy="547416"/>
          </a:xfrm>
          <a:prstGeom prst="rect">
            <a:avLst/>
          </a:prstGeom>
        </p:spPr>
      </p:pic>
      <p:pic>
        <p:nvPicPr>
          <p:cNvPr id="32" name="Picture 31" descr="A picture containing electronics&#10;&#10;Description automatically generated">
            <a:extLst>
              <a:ext uri="{FF2B5EF4-FFF2-40B4-BE49-F238E27FC236}">
                <a16:creationId xmlns:a16="http://schemas.microsoft.com/office/drawing/2014/main" id="{1911E800-7923-8ACF-53D6-C52704591648}"/>
              </a:ext>
            </a:extLst>
          </p:cNvPr>
          <p:cNvPicPr>
            <a:picLocks noChangeAspect="1"/>
          </p:cNvPicPr>
          <p:nvPr/>
        </p:nvPicPr>
        <p:blipFill>
          <a:blip r:embed="rId6"/>
          <a:stretch>
            <a:fillRect/>
          </a:stretch>
        </p:blipFill>
        <p:spPr>
          <a:xfrm>
            <a:off x="3587590" y="3052554"/>
            <a:ext cx="813603" cy="548362"/>
          </a:xfrm>
          <a:prstGeom prst="rect">
            <a:avLst/>
          </a:prstGeom>
        </p:spPr>
      </p:pic>
      <p:pic>
        <p:nvPicPr>
          <p:cNvPr id="34" name="Picture 33" descr="A picture containing electronics&#10;&#10;Description automatically generated">
            <a:extLst>
              <a:ext uri="{FF2B5EF4-FFF2-40B4-BE49-F238E27FC236}">
                <a16:creationId xmlns:a16="http://schemas.microsoft.com/office/drawing/2014/main" id="{22890FBA-8F31-2341-7054-51A1E15528A4}"/>
              </a:ext>
            </a:extLst>
          </p:cNvPr>
          <p:cNvPicPr>
            <a:picLocks noChangeAspect="1"/>
          </p:cNvPicPr>
          <p:nvPr/>
        </p:nvPicPr>
        <p:blipFill>
          <a:blip r:embed="rId7"/>
          <a:stretch>
            <a:fillRect/>
          </a:stretch>
        </p:blipFill>
        <p:spPr>
          <a:xfrm>
            <a:off x="4497635" y="3057059"/>
            <a:ext cx="813604" cy="548363"/>
          </a:xfrm>
          <a:prstGeom prst="rect">
            <a:avLst/>
          </a:prstGeom>
        </p:spPr>
      </p:pic>
      <p:pic>
        <p:nvPicPr>
          <p:cNvPr id="40" name="Picture 39" descr="A close-up of a computer&#10;&#10;Description automatically generated with low confidence">
            <a:extLst>
              <a:ext uri="{FF2B5EF4-FFF2-40B4-BE49-F238E27FC236}">
                <a16:creationId xmlns:a16="http://schemas.microsoft.com/office/drawing/2014/main" id="{77D3CBB5-3A41-6EA2-26A6-6591D945D73C}"/>
              </a:ext>
            </a:extLst>
          </p:cNvPr>
          <p:cNvPicPr>
            <a:picLocks noChangeAspect="1"/>
          </p:cNvPicPr>
          <p:nvPr/>
        </p:nvPicPr>
        <p:blipFill>
          <a:blip r:embed="rId8"/>
          <a:stretch>
            <a:fillRect/>
          </a:stretch>
        </p:blipFill>
        <p:spPr>
          <a:xfrm>
            <a:off x="3641604" y="3722496"/>
            <a:ext cx="734401" cy="494981"/>
          </a:xfrm>
          <a:prstGeom prst="rect">
            <a:avLst/>
          </a:prstGeom>
        </p:spPr>
      </p:pic>
      <p:pic>
        <p:nvPicPr>
          <p:cNvPr id="42" name="Picture 41" descr="A close-up of a machine&#10;&#10;Description automatically generated with low confidence">
            <a:extLst>
              <a:ext uri="{FF2B5EF4-FFF2-40B4-BE49-F238E27FC236}">
                <a16:creationId xmlns:a16="http://schemas.microsoft.com/office/drawing/2014/main" id="{32C9BE36-F363-850C-6C93-2CCC747C3751}"/>
              </a:ext>
            </a:extLst>
          </p:cNvPr>
          <p:cNvPicPr>
            <a:picLocks noChangeAspect="1"/>
          </p:cNvPicPr>
          <p:nvPr/>
        </p:nvPicPr>
        <p:blipFill>
          <a:blip r:embed="rId9"/>
          <a:stretch>
            <a:fillRect/>
          </a:stretch>
        </p:blipFill>
        <p:spPr>
          <a:xfrm>
            <a:off x="4572089" y="3761064"/>
            <a:ext cx="783488" cy="528065"/>
          </a:xfrm>
          <a:prstGeom prst="rect">
            <a:avLst/>
          </a:prstGeom>
        </p:spPr>
      </p:pic>
    </p:spTree>
    <p:extLst>
      <p:ext uri="{BB962C8B-B14F-4D97-AF65-F5344CB8AC3E}">
        <p14:creationId xmlns:p14="http://schemas.microsoft.com/office/powerpoint/2010/main" val="4287007095"/>
      </p:ext>
    </p:extLst>
  </p:cSld>
  <p:clrMapOvr>
    <a:masterClrMapping/>
  </p:clrMapOvr>
</p:sld>
</file>

<file path=ppt/theme/theme1.xml><?xml version="1.0" encoding="utf-8"?>
<a:theme xmlns:a="http://schemas.openxmlformats.org/drawingml/2006/main"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74157</TotalTime>
  <Words>861</Words>
  <Application>Microsoft Macintosh PowerPoint</Application>
  <PresentationFormat>A4 Paper (210x297 mm)</PresentationFormat>
  <Paragraphs>51</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Basis Grotesque Pro</vt:lpstr>
      <vt:lpstr>Calibri</vt:lpstr>
      <vt:lpstr>Wingdings</vt:lpstr>
      <vt:lpstr>Arial</vt:lpstr>
      <vt:lpstr>Century Gothic</vt:lpstr>
      <vt:lpstr>Sunlight Master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Kosten Metreweli</dc:creator>
  <cp:lastModifiedBy>Hannah Mellow</cp:lastModifiedBy>
  <cp:revision>69</cp:revision>
  <dcterms:created xsi:type="dcterms:W3CDTF">2021-02-25T15:56:00Z</dcterms:created>
  <dcterms:modified xsi:type="dcterms:W3CDTF">2023-03-16T21:27:13Z</dcterms:modified>
</cp:coreProperties>
</file>