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5"/>
    <p:sldMasterId id="2147483687" r:id="rId6"/>
    <p:sldMasterId id="214748368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0AA0B1-2C6B-4338-A85E-2FA6151E037C}">
  <a:tblStyle styleId="{D10AA0B1-2C6B-4338-A85E-2FA6151E037C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fill>
          <a:solidFill>
            <a:srgbClr val="CACA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CACA"/>
          </a:solidFill>
        </a:fill>
      </a:tcStyle>
    </a:band1V>
    <a:band2V>
      <a:tcTxStyle b="off" i="off"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 b="off" i="off"/>
    </a:neCell>
    <a:nwCell>
      <a:tcTxStyle b="off" i="off"/>
    </a:nwCell>
  </a:tblStyle>
  <a:tblStyle styleId="{A8963173-411C-489D-8951-13BBDB07BC6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7ffc0a2f5_0_2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287ffc0a2f5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7ffc0a2f5_0_3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287ffc0a2f5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00a432a09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2500a432a0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00a432a0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500a432a0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00a432a0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500a432a0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lack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65415" y="1200150"/>
            <a:ext cx="71355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b="0" i="0"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65415" y="3058886"/>
            <a:ext cx="71355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Picture Right">
  <p:cSld name="Text Slide Picture Right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538844" y="1099456"/>
            <a:ext cx="38046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b="0" i="0" sz="15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5"/>
          <p:cNvSpPr/>
          <p:nvPr>
            <p:ph idx="2" type="pic"/>
          </p:nvPr>
        </p:nvSpPr>
        <p:spPr>
          <a:xfrm>
            <a:off x="4615543" y="0"/>
            <a:ext cx="4528500" cy="5143500"/>
          </a:xfrm>
          <a:prstGeom prst="rect">
            <a:avLst/>
          </a:prstGeom>
          <a:solidFill>
            <a:srgbClr val="F1F1F1"/>
          </a:solidFill>
          <a:ln>
            <a:noFill/>
          </a:ln>
        </p:spPr>
      </p:sp>
      <p:sp>
        <p:nvSpPr>
          <p:cNvPr id="60" name="Google Shape;60;p15"/>
          <p:cNvSpPr txBox="1"/>
          <p:nvPr>
            <p:ph type="title"/>
          </p:nvPr>
        </p:nvSpPr>
        <p:spPr>
          <a:xfrm>
            <a:off x="538844" y="538843"/>
            <a:ext cx="3804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159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310251" y="681987"/>
            <a:ext cx="84264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b="0" i="0" sz="15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type="title"/>
          </p:nvPr>
        </p:nvSpPr>
        <p:spPr>
          <a:xfrm>
            <a:off x="310250" y="223175"/>
            <a:ext cx="84264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6553201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st Slide">
  <p:cSld name="Last Slide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33457" y="2432957"/>
            <a:ext cx="2710543" cy="271054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9"/>
          <p:cNvSpPr txBox="1"/>
          <p:nvPr>
            <p:ph idx="1" type="subTitle"/>
          </p:nvPr>
        </p:nvSpPr>
        <p:spPr>
          <a:xfrm>
            <a:off x="1004207" y="2894868"/>
            <a:ext cx="71355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0" i="0" sz="1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A picture containing text, clipart&#10;&#10;Description automatically generated" id="72" name="Google Shape;7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1378" y="2326762"/>
            <a:ext cx="1761243" cy="258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 Slide">
  <p:cSld name="Chapter Title Slide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ctrTitle"/>
          </p:nvPr>
        </p:nvSpPr>
        <p:spPr>
          <a:xfrm>
            <a:off x="1004207" y="1886524"/>
            <a:ext cx="7135500" cy="13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  <a:defRPr b="0" i="0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5" name="Google Shape;7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33457" y="2432957"/>
            <a:ext cx="2710543" cy="271054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0"/>
          <p:cNvSpPr txBox="1"/>
          <p:nvPr>
            <p:ph idx="1" type="subTitle"/>
          </p:nvPr>
        </p:nvSpPr>
        <p:spPr>
          <a:xfrm>
            <a:off x="1004207" y="3488140"/>
            <a:ext cx="71355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0" i="0" sz="1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A picture containing text, clipart&#10;&#10;Description automatically generated" id="77" name="Google Shape;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7929" y="4604657"/>
            <a:ext cx="888141" cy="130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ackground">
  <p:cSld name="Title Slide Background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lur&#10;&#10;Description automatically generated" id="79" name="Google Shape;7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50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1"/>
          <p:cNvSpPr txBox="1"/>
          <p:nvPr>
            <p:ph type="ctrTitle"/>
          </p:nvPr>
        </p:nvSpPr>
        <p:spPr>
          <a:xfrm>
            <a:off x="865415" y="1200150"/>
            <a:ext cx="71355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b="0" i="0"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" type="subTitle"/>
          </p:nvPr>
        </p:nvSpPr>
        <p:spPr>
          <a:xfrm>
            <a:off x="865415" y="3058886"/>
            <a:ext cx="71355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A picture containing text, clipart&#10;&#10;Description automatically generated" id="82" name="Google Shape;8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415" y="4108398"/>
            <a:ext cx="1107050" cy="16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3457" y="2432957"/>
            <a:ext cx="2710543" cy="2710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Graph">
  <p:cSld name="Text Slide Graph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538844" y="1099456"/>
            <a:ext cx="38046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b="0" i="0" sz="15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Graphical user interface&#10;&#10;Description automatically generated" id="86" name="Google Shape;8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27095" y="972571"/>
            <a:ext cx="4142013" cy="276134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2"/>
          <p:cNvSpPr txBox="1"/>
          <p:nvPr>
            <p:ph type="title"/>
          </p:nvPr>
        </p:nvSpPr>
        <p:spPr>
          <a:xfrm>
            <a:off x="396294" y="255268"/>
            <a:ext cx="79764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Table Right">
  <p:cSld name="Text Slide Table Right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/>
          <p:nvPr/>
        </p:nvSpPr>
        <p:spPr>
          <a:xfrm>
            <a:off x="4615543" y="0"/>
            <a:ext cx="4528500" cy="51435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538844" y="1099456"/>
            <a:ext cx="38046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b="0" i="0" sz="15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type="title"/>
          </p:nvPr>
        </p:nvSpPr>
        <p:spPr>
          <a:xfrm>
            <a:off x="538844" y="538843"/>
            <a:ext cx="3804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aphicFrame>
        <p:nvGraphicFramePr>
          <p:cNvPr id="92" name="Google Shape;92;p23"/>
          <p:cNvGraphicFramePr/>
          <p:nvPr/>
        </p:nvGraphicFramePr>
        <p:xfrm>
          <a:off x="5187043" y="10994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{D10AA0B1-2C6B-4338-A85E-2FA6151E037C}</a:tableStyleId>
              </a:tblPr>
              <a:tblGrid>
                <a:gridCol w="677100"/>
                <a:gridCol w="677100"/>
                <a:gridCol w="677100"/>
                <a:gridCol w="677100"/>
                <a:gridCol w="677100"/>
              </a:tblGrid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93" name="Google Shape;93;p23"/>
          <p:cNvSpPr txBox="1"/>
          <p:nvPr>
            <p:ph idx="2" type="subTitle"/>
          </p:nvPr>
        </p:nvSpPr>
        <p:spPr>
          <a:xfrm>
            <a:off x="5187042" y="602361"/>
            <a:ext cx="33855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0" i="0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Visual Right">
  <p:cSld name="Text Slide Visual Right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/>
          <p:nvPr/>
        </p:nvSpPr>
        <p:spPr>
          <a:xfrm>
            <a:off x="4615543" y="0"/>
            <a:ext cx="4528500" cy="51435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538844" y="1099456"/>
            <a:ext cx="38046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b="0" i="0" sz="15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type="title"/>
          </p:nvPr>
        </p:nvSpPr>
        <p:spPr>
          <a:xfrm>
            <a:off x="538844" y="538843"/>
            <a:ext cx="3804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2" type="subTitle"/>
          </p:nvPr>
        </p:nvSpPr>
        <p:spPr>
          <a:xfrm>
            <a:off x="5187042" y="602361"/>
            <a:ext cx="33855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0" i="0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Shape Right">
  <p:cSld name="Text Slide Shape Right"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/>
          <p:nvPr/>
        </p:nvSpPr>
        <p:spPr>
          <a:xfrm>
            <a:off x="4615543" y="0"/>
            <a:ext cx="4528500" cy="51435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538844" y="1099456"/>
            <a:ext cx="38046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b="0" i="0" sz="15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type="title"/>
          </p:nvPr>
        </p:nvSpPr>
        <p:spPr>
          <a:xfrm>
            <a:off x="538844" y="538843"/>
            <a:ext cx="3804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Shape Left">
  <p:cSld name="Text Slide Shape Left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/>
          <p:nvPr/>
        </p:nvSpPr>
        <p:spPr>
          <a:xfrm>
            <a:off x="0" y="0"/>
            <a:ext cx="4528500" cy="51435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6"/>
          <p:cNvSpPr txBox="1"/>
          <p:nvPr>
            <p:ph idx="1" type="body"/>
          </p:nvPr>
        </p:nvSpPr>
        <p:spPr>
          <a:xfrm>
            <a:off x="4833258" y="1099456"/>
            <a:ext cx="38046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b="0" i="0" sz="15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6"/>
          <p:cNvSpPr txBox="1"/>
          <p:nvPr/>
        </p:nvSpPr>
        <p:spPr>
          <a:xfrm>
            <a:off x="4833258" y="538843"/>
            <a:ext cx="3804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19"/>
              <a:buFont typeface="Arial"/>
              <a:buNone/>
            </a:pPr>
            <a:r>
              <a:rPr b="0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Slide with shape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type="title"/>
          </p:nvPr>
        </p:nvSpPr>
        <p:spPr>
          <a:xfrm>
            <a:off x="311700" y="159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7" name="Google Shape;11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/>
          <p:nvPr>
            <p:ph idx="12" type="sldNum"/>
          </p:nvPr>
        </p:nvSpPr>
        <p:spPr>
          <a:xfrm>
            <a:off x="6553201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idx="1" type="body"/>
          </p:nvPr>
        </p:nvSpPr>
        <p:spPr>
          <a:xfrm>
            <a:off x="310251" y="681987"/>
            <a:ext cx="84264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b="0" i="0" sz="15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31"/>
          <p:cNvSpPr txBox="1"/>
          <p:nvPr>
            <p:ph type="title"/>
          </p:nvPr>
        </p:nvSpPr>
        <p:spPr>
          <a:xfrm>
            <a:off x="310250" y="223175"/>
            <a:ext cx="84264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lack" type="title">
  <p:cSld name="TITLE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/>
          <p:nvPr>
            <p:ph type="ctrTitle"/>
          </p:nvPr>
        </p:nvSpPr>
        <p:spPr>
          <a:xfrm>
            <a:off x="865415" y="1200150"/>
            <a:ext cx="71355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b="0" i="0"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32"/>
          <p:cNvSpPr txBox="1"/>
          <p:nvPr>
            <p:ph idx="1" type="subTitle"/>
          </p:nvPr>
        </p:nvSpPr>
        <p:spPr>
          <a:xfrm>
            <a:off x="865415" y="3058886"/>
            <a:ext cx="71355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st Slide">
  <p:cSld name="Last Slid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33457" y="2432957"/>
            <a:ext cx="2710543" cy="271054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3"/>
          <p:cNvSpPr txBox="1"/>
          <p:nvPr>
            <p:ph idx="1" type="subTitle"/>
          </p:nvPr>
        </p:nvSpPr>
        <p:spPr>
          <a:xfrm>
            <a:off x="1004207" y="2894868"/>
            <a:ext cx="71355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0" i="0" sz="1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A picture containing text, clipart&#10;&#10;Description automatically generated" id="129" name="Google Shape;1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1378" y="2326762"/>
            <a:ext cx="1761243" cy="258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 Slide">
  <p:cSld name="Chapter Title Slide">
    <p:bg>
      <p:bgPr>
        <a:solidFill>
          <a:schemeClr val="dk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/>
          <p:nvPr>
            <p:ph type="ctrTitle"/>
          </p:nvPr>
        </p:nvSpPr>
        <p:spPr>
          <a:xfrm>
            <a:off x="1004207" y="1886524"/>
            <a:ext cx="7135500" cy="13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  <a:defRPr b="0" i="0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32" name="Google Shape;13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33457" y="2432957"/>
            <a:ext cx="2710543" cy="271054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4"/>
          <p:cNvSpPr txBox="1"/>
          <p:nvPr>
            <p:ph idx="1" type="subTitle"/>
          </p:nvPr>
        </p:nvSpPr>
        <p:spPr>
          <a:xfrm>
            <a:off x="1004207" y="3488140"/>
            <a:ext cx="71355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0" i="0" sz="1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A picture containing text, clipart&#10;&#10;Description automatically generated" id="134" name="Google Shape;13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7929" y="4604657"/>
            <a:ext cx="888141" cy="130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ackground">
  <p:cSld name="Title Slide Background"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lur&#10;&#10;Description automatically generated" id="136" name="Google Shape;13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50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5"/>
          <p:cNvSpPr txBox="1"/>
          <p:nvPr>
            <p:ph type="ctrTitle"/>
          </p:nvPr>
        </p:nvSpPr>
        <p:spPr>
          <a:xfrm>
            <a:off x="865415" y="1200150"/>
            <a:ext cx="71355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b="0" i="0"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35"/>
          <p:cNvSpPr txBox="1"/>
          <p:nvPr>
            <p:ph idx="1" type="subTitle"/>
          </p:nvPr>
        </p:nvSpPr>
        <p:spPr>
          <a:xfrm>
            <a:off x="865415" y="3058886"/>
            <a:ext cx="71355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A picture containing text, clipart&#10;&#10;Description automatically generated" id="139" name="Google Shape;13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415" y="4108398"/>
            <a:ext cx="1107050" cy="16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3457" y="2432957"/>
            <a:ext cx="2710543" cy="2710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Picture Right">
  <p:cSld name="Text Slide Picture Right"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/>
          <p:nvPr>
            <p:ph idx="1" type="body"/>
          </p:nvPr>
        </p:nvSpPr>
        <p:spPr>
          <a:xfrm>
            <a:off x="538844" y="1099456"/>
            <a:ext cx="38046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b="0" i="0" sz="15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36"/>
          <p:cNvSpPr/>
          <p:nvPr>
            <p:ph idx="2" type="pic"/>
          </p:nvPr>
        </p:nvSpPr>
        <p:spPr>
          <a:xfrm>
            <a:off x="4615543" y="0"/>
            <a:ext cx="4528500" cy="5143500"/>
          </a:xfrm>
          <a:prstGeom prst="rect">
            <a:avLst/>
          </a:prstGeom>
          <a:solidFill>
            <a:srgbClr val="F1F1F1"/>
          </a:solidFill>
          <a:ln>
            <a:noFill/>
          </a:ln>
        </p:spPr>
      </p:sp>
      <p:sp>
        <p:nvSpPr>
          <p:cNvPr id="144" name="Google Shape;144;p36"/>
          <p:cNvSpPr txBox="1"/>
          <p:nvPr>
            <p:ph type="title"/>
          </p:nvPr>
        </p:nvSpPr>
        <p:spPr>
          <a:xfrm>
            <a:off x="538844" y="538843"/>
            <a:ext cx="3804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Graph">
  <p:cSld name="Text Slide Graph"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/>
          <p:nvPr>
            <p:ph idx="1" type="body"/>
          </p:nvPr>
        </p:nvSpPr>
        <p:spPr>
          <a:xfrm>
            <a:off x="538844" y="1099456"/>
            <a:ext cx="38046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b="0" i="0" sz="15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Graphical user interface&#10;&#10;Description automatically generated" id="147" name="Google Shape;14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27095" y="972571"/>
            <a:ext cx="4142013" cy="276134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7"/>
          <p:cNvSpPr txBox="1"/>
          <p:nvPr>
            <p:ph type="title"/>
          </p:nvPr>
        </p:nvSpPr>
        <p:spPr>
          <a:xfrm>
            <a:off x="396294" y="255268"/>
            <a:ext cx="79764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Table Right">
  <p:cSld name="Text Slide Table Right"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8"/>
          <p:cNvSpPr/>
          <p:nvPr/>
        </p:nvSpPr>
        <p:spPr>
          <a:xfrm>
            <a:off x="4615543" y="0"/>
            <a:ext cx="4528500" cy="51435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8"/>
          <p:cNvSpPr txBox="1"/>
          <p:nvPr>
            <p:ph idx="1" type="body"/>
          </p:nvPr>
        </p:nvSpPr>
        <p:spPr>
          <a:xfrm>
            <a:off x="538844" y="1099456"/>
            <a:ext cx="38046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b="0" i="0" sz="15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38"/>
          <p:cNvSpPr txBox="1"/>
          <p:nvPr>
            <p:ph type="title"/>
          </p:nvPr>
        </p:nvSpPr>
        <p:spPr>
          <a:xfrm>
            <a:off x="538844" y="538843"/>
            <a:ext cx="3804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aphicFrame>
        <p:nvGraphicFramePr>
          <p:cNvPr id="153" name="Google Shape;153;p38"/>
          <p:cNvGraphicFramePr/>
          <p:nvPr/>
        </p:nvGraphicFramePr>
        <p:xfrm>
          <a:off x="5187043" y="1099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{A8963173-411C-489D-8951-13BBDB07BC63}</a:tableStyleId>
              </a:tblPr>
              <a:tblGrid>
                <a:gridCol w="677100"/>
                <a:gridCol w="677100"/>
                <a:gridCol w="677100"/>
                <a:gridCol w="677100"/>
                <a:gridCol w="677100"/>
              </a:tblGrid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54" name="Google Shape;154;p38"/>
          <p:cNvSpPr txBox="1"/>
          <p:nvPr>
            <p:ph idx="2" type="subTitle"/>
          </p:nvPr>
        </p:nvSpPr>
        <p:spPr>
          <a:xfrm>
            <a:off x="5187042" y="602361"/>
            <a:ext cx="33855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0" i="0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Visual Right">
  <p:cSld name="Text Slide Visual Right"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/>
          <p:nvPr/>
        </p:nvSpPr>
        <p:spPr>
          <a:xfrm>
            <a:off x="4615543" y="0"/>
            <a:ext cx="4528500" cy="51435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9"/>
          <p:cNvSpPr txBox="1"/>
          <p:nvPr>
            <p:ph idx="1" type="body"/>
          </p:nvPr>
        </p:nvSpPr>
        <p:spPr>
          <a:xfrm>
            <a:off x="538844" y="1099456"/>
            <a:ext cx="38046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b="0" i="0" sz="15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39"/>
          <p:cNvSpPr txBox="1"/>
          <p:nvPr>
            <p:ph type="title"/>
          </p:nvPr>
        </p:nvSpPr>
        <p:spPr>
          <a:xfrm>
            <a:off x="538844" y="538843"/>
            <a:ext cx="3804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39"/>
          <p:cNvSpPr txBox="1"/>
          <p:nvPr>
            <p:ph idx="2" type="subTitle"/>
          </p:nvPr>
        </p:nvSpPr>
        <p:spPr>
          <a:xfrm>
            <a:off x="5187042" y="602361"/>
            <a:ext cx="33855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0" i="0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Shape Right">
  <p:cSld name="Text Slide Shape Right"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0"/>
          <p:cNvSpPr/>
          <p:nvPr/>
        </p:nvSpPr>
        <p:spPr>
          <a:xfrm>
            <a:off x="4615543" y="0"/>
            <a:ext cx="4528500" cy="51435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0"/>
          <p:cNvSpPr txBox="1"/>
          <p:nvPr>
            <p:ph idx="1" type="body"/>
          </p:nvPr>
        </p:nvSpPr>
        <p:spPr>
          <a:xfrm>
            <a:off x="538844" y="1099456"/>
            <a:ext cx="38046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b="0" i="0" sz="15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3" name="Google Shape;163;p40"/>
          <p:cNvSpPr txBox="1"/>
          <p:nvPr>
            <p:ph type="title"/>
          </p:nvPr>
        </p:nvSpPr>
        <p:spPr>
          <a:xfrm>
            <a:off x="538844" y="538843"/>
            <a:ext cx="3804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Shape Left">
  <p:cSld name="Text Slide Shape Left"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1"/>
          <p:cNvSpPr/>
          <p:nvPr/>
        </p:nvSpPr>
        <p:spPr>
          <a:xfrm>
            <a:off x="0" y="0"/>
            <a:ext cx="4528500" cy="51435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1"/>
          <p:cNvSpPr txBox="1"/>
          <p:nvPr>
            <p:ph idx="1" type="body"/>
          </p:nvPr>
        </p:nvSpPr>
        <p:spPr>
          <a:xfrm>
            <a:off x="4833258" y="1099456"/>
            <a:ext cx="38046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1500"/>
              <a:buNone/>
              <a:defRPr b="0" i="0" sz="15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41"/>
          <p:cNvSpPr txBox="1"/>
          <p:nvPr/>
        </p:nvSpPr>
        <p:spPr>
          <a:xfrm>
            <a:off x="4833258" y="538843"/>
            <a:ext cx="3804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6"/>
              <a:buFont typeface="Arial"/>
              <a:buNone/>
            </a:pPr>
            <a:r>
              <a:rPr b="0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Slide with shape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396294" y="773606"/>
            <a:ext cx="7976400" cy="3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396294" y="255268"/>
            <a:ext cx="79764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538844" y="4837478"/>
            <a:ext cx="598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idx="1" type="body"/>
          </p:nvPr>
        </p:nvSpPr>
        <p:spPr>
          <a:xfrm>
            <a:off x="396294" y="773606"/>
            <a:ext cx="7976400" cy="31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4C4C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61616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3" name="Google Shape;113;p28"/>
          <p:cNvSpPr txBox="1"/>
          <p:nvPr>
            <p:ph type="title"/>
          </p:nvPr>
        </p:nvSpPr>
        <p:spPr>
          <a:xfrm>
            <a:off x="396294" y="255268"/>
            <a:ext cx="79764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8"/>
          <p:cNvSpPr txBox="1"/>
          <p:nvPr>
            <p:ph idx="12" type="sldNum"/>
          </p:nvPr>
        </p:nvSpPr>
        <p:spPr>
          <a:xfrm>
            <a:off x="538844" y="4837478"/>
            <a:ext cx="598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sunlight.io" TargetMode="External"/><Relationship Id="rId4" Type="http://schemas.openxmlformats.org/officeDocument/2006/relationships/hyperlink" Target="http://www.lenovo.com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erson, indoor&#10;&#10;Description automatically generated" id="172" name="Google Shape;17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665" y="0"/>
            <a:ext cx="920166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2"/>
          <p:cNvSpPr txBox="1"/>
          <p:nvPr>
            <p:ph type="ctrTitle"/>
          </p:nvPr>
        </p:nvSpPr>
        <p:spPr>
          <a:xfrm>
            <a:off x="863575" y="1855650"/>
            <a:ext cx="76956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accent1"/>
                </a:solidFill>
              </a:rPr>
              <a:t>LOC-A and Sunlight: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"/>
              <a:t>A single</a:t>
            </a:r>
            <a:r>
              <a:rPr b="1" lang="en"/>
              <a:t> pane of glass to m</a:t>
            </a:r>
            <a:r>
              <a:rPr b="1" lang="en"/>
              <a:t>anage the distributed edge</a:t>
            </a:r>
            <a:endParaRPr b="1"/>
          </a:p>
        </p:txBody>
      </p:sp>
      <p:pic>
        <p:nvPicPr>
          <p:cNvPr descr="A picture containing text, clipart&#10;&#10;Description automatically generated" id="174" name="Google Shape;17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4269" y="1147376"/>
            <a:ext cx="1692424" cy="2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2"/>
          <p:cNvSpPr txBox="1"/>
          <p:nvPr>
            <p:ph idx="1" type="subTitle"/>
          </p:nvPr>
        </p:nvSpPr>
        <p:spPr>
          <a:xfrm>
            <a:off x="863575" y="3654450"/>
            <a:ext cx="7135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www.sunlight.io 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4280" y="4578875"/>
            <a:ext cx="859116" cy="1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6325" y="3828375"/>
            <a:ext cx="2012850" cy="9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3"/>
          <p:cNvSpPr txBox="1"/>
          <p:nvPr/>
        </p:nvSpPr>
        <p:spPr>
          <a:xfrm>
            <a:off x="431800" y="837675"/>
            <a:ext cx="40089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LOC-A  - </a:t>
            </a:r>
            <a:r>
              <a:rPr b="1" lang="en" sz="1200">
                <a:solidFill>
                  <a:schemeClr val="dk1"/>
                </a:solidFill>
              </a:rPr>
              <a:t>The Lenovo Open Cloud Automation service</a:t>
            </a:r>
            <a:r>
              <a:rPr lang="en" sz="1200">
                <a:solidFill>
                  <a:schemeClr val="dk1"/>
                </a:solidFill>
              </a:rPr>
              <a:t> is a control interface to install a system onto the hardware for remotely accessing the console, reinstalling machines, and power cycling.</a:t>
            </a:r>
            <a:endParaRPr i="0" sz="12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b="1" lang="en" sz="1200">
                <a:solidFill>
                  <a:schemeClr val="dk1"/>
                </a:solidFill>
              </a:rPr>
              <a:t>Hardware inventory, Device discovery and OS installation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b="1" lang="en" sz="1200">
                <a:solidFill>
                  <a:schemeClr val="dk1"/>
                </a:solidFill>
              </a:rPr>
              <a:t>Ship a physical node anywhere </a:t>
            </a:r>
            <a:r>
              <a:rPr lang="en" sz="1200">
                <a:solidFill>
                  <a:schemeClr val="dk1"/>
                </a:solidFill>
              </a:rPr>
              <a:t>and remotely install and manage it via the LOC-A console.</a:t>
            </a:r>
            <a:endParaRPr i="0" sz="1200" u="none" cap="none" strike="noStrike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b="1" lang="en" sz="1200">
                <a:solidFill>
                  <a:schemeClr val="dk1"/>
                </a:solidFill>
              </a:rPr>
              <a:t>Supported on systems with XClarity out-of-band controller: </a:t>
            </a:r>
            <a:r>
              <a:rPr lang="en" sz="1200">
                <a:solidFill>
                  <a:schemeClr val="dk1"/>
                </a:solidFill>
              </a:rPr>
              <a:t>SD530, SR630/650, VX630/650, SE350/450 Edge servers.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3"/>
          <p:cNvSpPr txBox="1"/>
          <p:nvPr/>
        </p:nvSpPr>
        <p:spPr>
          <a:xfrm>
            <a:off x="5135325" y="4035300"/>
            <a:ext cx="303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&#10;&#10;Description automatically generated with medium confidence" id="184" name="Google Shape;18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4245" y="4723972"/>
            <a:ext cx="1027755" cy="15030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3"/>
          <p:cNvSpPr/>
          <p:nvPr/>
        </p:nvSpPr>
        <p:spPr>
          <a:xfrm>
            <a:off x="0" y="3626425"/>
            <a:ext cx="9144000" cy="151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3"/>
          <p:cNvSpPr txBox="1"/>
          <p:nvPr>
            <p:ph idx="4294967295" type="body"/>
          </p:nvPr>
        </p:nvSpPr>
        <p:spPr>
          <a:xfrm>
            <a:off x="1118640" y="4373293"/>
            <a:ext cx="2016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793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</a:pPr>
            <a:r>
              <a:rPr lang="en"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" sz="1000">
                <a:solidFill>
                  <a:schemeClr val="accent3"/>
                </a:solidFill>
              </a:rPr>
              <a:t>ardware Inventory</a:t>
            </a:r>
            <a:br>
              <a:rPr lang="en" sz="1000">
                <a:solidFill>
                  <a:srgbClr val="6A6B6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lt1"/>
                </a:solidFill>
              </a:rPr>
              <a:t>Track inventory of assets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3"/>
          <p:cNvSpPr/>
          <p:nvPr/>
        </p:nvSpPr>
        <p:spPr>
          <a:xfrm>
            <a:off x="1918470" y="3837545"/>
            <a:ext cx="398400" cy="398400"/>
          </a:xfrm>
          <a:prstGeom prst="ellipse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43"/>
          <p:cNvGrpSpPr/>
          <p:nvPr/>
        </p:nvGrpSpPr>
        <p:grpSpPr>
          <a:xfrm>
            <a:off x="2010348" y="3928715"/>
            <a:ext cx="215993" cy="215993"/>
            <a:chOff x="1796381" y="998998"/>
            <a:chExt cx="198852" cy="198852"/>
          </a:xfrm>
        </p:grpSpPr>
        <p:sp>
          <p:nvSpPr>
            <p:cNvPr id="189" name="Google Shape;189;p43"/>
            <p:cNvSpPr/>
            <p:nvPr/>
          </p:nvSpPr>
          <p:spPr>
            <a:xfrm>
              <a:off x="1956125" y="1071137"/>
              <a:ext cx="2872" cy="8064"/>
            </a:xfrm>
            <a:custGeom>
              <a:rect b="b" l="l" r="r" t="t"/>
              <a:pathLst>
                <a:path extrusionOk="0" h="8064" w="2872">
                  <a:moveTo>
                    <a:pt x="0" y="0"/>
                  </a:moveTo>
                  <a:lnTo>
                    <a:pt x="0" y="0"/>
                  </a:lnTo>
                  <a:cubicBezTo>
                    <a:pt x="1105" y="2541"/>
                    <a:pt x="2099" y="5303"/>
                    <a:pt x="2872" y="8065"/>
                  </a:cubicBezTo>
                </a:path>
              </a:pathLst>
            </a:custGeom>
            <a:noFill/>
            <a:ln cap="flat" cmpd="sng" w="1070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3"/>
            <p:cNvSpPr/>
            <p:nvPr/>
          </p:nvSpPr>
          <p:spPr>
            <a:xfrm>
              <a:off x="1914918" y="1035012"/>
              <a:ext cx="8506" cy="3093"/>
            </a:xfrm>
            <a:custGeom>
              <a:rect b="b" l="l" r="r" t="t"/>
              <a:pathLst>
                <a:path extrusionOk="0" h="3093" w="8506">
                  <a:moveTo>
                    <a:pt x="0" y="0"/>
                  </a:moveTo>
                  <a:lnTo>
                    <a:pt x="0" y="0"/>
                  </a:lnTo>
                  <a:cubicBezTo>
                    <a:pt x="2872" y="773"/>
                    <a:pt x="5745" y="1878"/>
                    <a:pt x="8506" y="3093"/>
                  </a:cubicBezTo>
                </a:path>
              </a:pathLst>
            </a:custGeom>
            <a:noFill/>
            <a:ln cap="flat" cmpd="sng" w="1070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3"/>
            <p:cNvSpPr/>
            <p:nvPr/>
          </p:nvSpPr>
          <p:spPr>
            <a:xfrm>
              <a:off x="1959108" y="1065282"/>
              <a:ext cx="14030" cy="14030"/>
            </a:xfrm>
            <a:custGeom>
              <a:rect b="b" l="l" r="r" t="t"/>
              <a:pathLst>
                <a:path extrusionOk="0" h="14030" w="14030">
                  <a:moveTo>
                    <a:pt x="0" y="14030"/>
                  </a:moveTo>
                  <a:lnTo>
                    <a:pt x="14030" y="0"/>
                  </a:lnTo>
                </a:path>
              </a:pathLst>
            </a:custGeom>
            <a:noFill/>
            <a:ln cap="flat" cmpd="sng" w="1070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3"/>
            <p:cNvSpPr/>
            <p:nvPr/>
          </p:nvSpPr>
          <p:spPr>
            <a:xfrm>
              <a:off x="1939996" y="1079312"/>
              <a:ext cx="19111" cy="19111"/>
            </a:xfrm>
            <a:custGeom>
              <a:rect b="b" l="l" r="r" t="t"/>
              <a:pathLst>
                <a:path extrusionOk="0" h="19111" w="19111">
                  <a:moveTo>
                    <a:pt x="19112" y="0"/>
                  </a:moveTo>
                  <a:lnTo>
                    <a:pt x="0" y="19112"/>
                  </a:lnTo>
                </a:path>
              </a:pathLst>
            </a:custGeom>
            <a:noFill/>
            <a:ln cap="flat" cmpd="sng" w="1070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3"/>
            <p:cNvSpPr/>
            <p:nvPr/>
          </p:nvSpPr>
          <p:spPr>
            <a:xfrm>
              <a:off x="1895807" y="1035122"/>
              <a:ext cx="19111" cy="19111"/>
            </a:xfrm>
            <a:custGeom>
              <a:rect b="b" l="l" r="r" t="t"/>
              <a:pathLst>
                <a:path extrusionOk="0" h="19111" w="19111">
                  <a:moveTo>
                    <a:pt x="19112" y="0"/>
                  </a:moveTo>
                  <a:lnTo>
                    <a:pt x="0" y="19112"/>
                  </a:lnTo>
                </a:path>
              </a:pathLst>
            </a:custGeom>
            <a:noFill/>
            <a:ln cap="flat" cmpd="sng" w="1070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3"/>
            <p:cNvSpPr/>
            <p:nvPr/>
          </p:nvSpPr>
          <p:spPr>
            <a:xfrm>
              <a:off x="1914918" y="1021092"/>
              <a:ext cx="14030" cy="14030"/>
            </a:xfrm>
            <a:custGeom>
              <a:rect b="b" l="l" r="r" t="t"/>
              <a:pathLst>
                <a:path extrusionOk="0" h="14030" w="14030">
                  <a:moveTo>
                    <a:pt x="14030" y="0"/>
                  </a:moveTo>
                  <a:lnTo>
                    <a:pt x="0" y="14030"/>
                  </a:lnTo>
                </a:path>
              </a:pathLst>
            </a:custGeom>
            <a:noFill/>
            <a:ln cap="flat" cmpd="sng" w="1070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95;p43"/>
            <p:cNvGrpSpPr/>
            <p:nvPr/>
          </p:nvGrpSpPr>
          <p:grpSpPr>
            <a:xfrm>
              <a:off x="1796381" y="998998"/>
              <a:ext cx="198852" cy="198852"/>
              <a:chOff x="1796381" y="998998"/>
              <a:chExt cx="198852" cy="198852"/>
            </a:xfrm>
          </p:grpSpPr>
          <p:sp>
            <p:nvSpPr>
              <p:cNvPr id="196" name="Google Shape;196;p43"/>
              <p:cNvSpPr/>
              <p:nvPr/>
            </p:nvSpPr>
            <p:spPr>
              <a:xfrm>
                <a:off x="1879236" y="1081853"/>
                <a:ext cx="33142" cy="33142"/>
              </a:xfrm>
              <a:custGeom>
                <a:rect b="b" l="l" r="r" t="t"/>
                <a:pathLst>
                  <a:path extrusionOk="0" h="33142" w="33142">
                    <a:moveTo>
                      <a:pt x="16571" y="0"/>
                    </a:moveTo>
                    <a:cubicBezTo>
                      <a:pt x="7419" y="0"/>
                      <a:pt x="0" y="7419"/>
                      <a:pt x="0" y="16571"/>
                    </a:cubicBezTo>
                    <a:cubicBezTo>
                      <a:pt x="0" y="25723"/>
                      <a:pt x="7419" y="33142"/>
                      <a:pt x="16571" y="33142"/>
                    </a:cubicBezTo>
                    <a:cubicBezTo>
                      <a:pt x="25723" y="33142"/>
                      <a:pt x="33142" y="25723"/>
                      <a:pt x="33142" y="16571"/>
                    </a:cubicBezTo>
                    <a:cubicBezTo>
                      <a:pt x="33142" y="7419"/>
                      <a:pt x="25723" y="0"/>
                      <a:pt x="16571" y="0"/>
                    </a:cubicBezTo>
                    <a:close/>
                  </a:path>
                </a:pathLst>
              </a:custGeom>
              <a:noFill/>
              <a:ln cap="rnd" cmpd="sng" w="16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43"/>
              <p:cNvSpPr/>
              <p:nvPr/>
            </p:nvSpPr>
            <p:spPr>
              <a:xfrm>
                <a:off x="1796381" y="998998"/>
                <a:ext cx="198852" cy="198852"/>
              </a:xfrm>
              <a:custGeom>
                <a:rect b="b" l="l" r="r" t="t"/>
                <a:pathLst>
                  <a:path extrusionOk="0" h="198852" w="198852">
                    <a:moveTo>
                      <a:pt x="99426" y="0"/>
                    </a:moveTo>
                    <a:cubicBezTo>
                      <a:pt x="44515" y="0"/>
                      <a:pt x="0" y="44515"/>
                      <a:pt x="0" y="99426"/>
                    </a:cubicBezTo>
                    <a:cubicBezTo>
                      <a:pt x="0" y="154338"/>
                      <a:pt x="44515" y="198852"/>
                      <a:pt x="99426" y="198852"/>
                    </a:cubicBezTo>
                    <a:cubicBezTo>
                      <a:pt x="154338" y="198852"/>
                      <a:pt x="198852" y="154338"/>
                      <a:pt x="198852" y="99426"/>
                    </a:cubicBezTo>
                    <a:cubicBezTo>
                      <a:pt x="198852" y="44515"/>
                      <a:pt x="154338" y="0"/>
                      <a:pt x="99426" y="0"/>
                    </a:cubicBezTo>
                    <a:close/>
                  </a:path>
                </a:pathLst>
              </a:custGeom>
              <a:noFill/>
              <a:ln cap="rnd" cmpd="sng" w="16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43"/>
              <p:cNvSpPr/>
              <p:nvPr/>
            </p:nvSpPr>
            <p:spPr>
              <a:xfrm>
                <a:off x="1908842" y="1054234"/>
                <a:ext cx="31153" cy="31153"/>
              </a:xfrm>
              <a:custGeom>
                <a:rect b="b" l="l" r="r" t="t"/>
                <a:pathLst>
                  <a:path extrusionOk="0" h="31153" w="31153">
                    <a:moveTo>
                      <a:pt x="31153" y="0"/>
                    </a:moveTo>
                    <a:lnTo>
                      <a:pt x="0" y="31153"/>
                    </a:lnTo>
                  </a:path>
                </a:pathLst>
              </a:custGeom>
              <a:noFill/>
              <a:ln cap="rnd" cmpd="sng" w="16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43"/>
              <p:cNvSpPr/>
              <p:nvPr/>
            </p:nvSpPr>
            <p:spPr>
              <a:xfrm>
                <a:off x="1829412" y="1032140"/>
                <a:ext cx="66394" cy="66284"/>
              </a:xfrm>
              <a:custGeom>
                <a:rect b="b" l="l" r="r" t="t"/>
                <a:pathLst>
                  <a:path extrusionOk="0" h="66284" w="66394">
                    <a:moveTo>
                      <a:pt x="66394" y="0"/>
                    </a:moveTo>
                    <a:lnTo>
                      <a:pt x="66284" y="0"/>
                    </a:lnTo>
                    <a:cubicBezTo>
                      <a:pt x="29607" y="0"/>
                      <a:pt x="0" y="29607"/>
                      <a:pt x="0" y="66284"/>
                    </a:cubicBezTo>
                    <a:cubicBezTo>
                      <a:pt x="0" y="66284"/>
                      <a:pt x="0" y="66284"/>
                      <a:pt x="0" y="66284"/>
                    </a:cubicBezTo>
                  </a:path>
                </a:pathLst>
              </a:custGeom>
              <a:noFill/>
              <a:ln cap="rnd" cmpd="sng" w="16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43"/>
              <p:cNvSpPr/>
              <p:nvPr/>
            </p:nvSpPr>
            <p:spPr>
              <a:xfrm>
                <a:off x="1895696" y="1032029"/>
                <a:ext cx="19222" cy="2982"/>
              </a:xfrm>
              <a:custGeom>
                <a:rect b="b" l="l" r="r" t="t"/>
                <a:pathLst>
                  <a:path extrusionOk="0" h="2982" w="19222">
                    <a:moveTo>
                      <a:pt x="19222" y="2983"/>
                    </a:moveTo>
                    <a:lnTo>
                      <a:pt x="19222" y="2983"/>
                    </a:lnTo>
                    <a:cubicBezTo>
                      <a:pt x="12925" y="994"/>
                      <a:pt x="6518" y="0"/>
                      <a:pt x="0" y="0"/>
                    </a:cubicBezTo>
                  </a:path>
                </a:pathLst>
              </a:custGeom>
              <a:noFill/>
              <a:ln cap="rnd" cmpd="sng" w="16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1" name="Google Shape;201;p43"/>
          <p:cNvSpPr txBox="1"/>
          <p:nvPr/>
        </p:nvSpPr>
        <p:spPr>
          <a:xfrm>
            <a:off x="3325620" y="4373293"/>
            <a:ext cx="2016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7932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</a:pPr>
            <a:r>
              <a:rPr lang="en" sz="1000">
                <a:solidFill>
                  <a:schemeClr val="accent3"/>
                </a:solidFill>
              </a:rPr>
              <a:t>Device Discovery</a:t>
            </a:r>
            <a:br>
              <a:rPr b="0" i="0" lang="en" sz="1000" u="none" cap="none" strike="noStrike">
                <a:solidFill>
                  <a:srgbClr val="6A6B6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>
                <a:solidFill>
                  <a:schemeClr val="lt1"/>
                </a:solidFill>
              </a:rPr>
              <a:t>Remote identification of nodes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3"/>
          <p:cNvSpPr/>
          <p:nvPr/>
        </p:nvSpPr>
        <p:spPr>
          <a:xfrm>
            <a:off x="4133121" y="3837545"/>
            <a:ext cx="398400" cy="398400"/>
          </a:xfrm>
          <a:prstGeom prst="ellipse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43"/>
          <p:cNvGrpSpPr/>
          <p:nvPr/>
        </p:nvGrpSpPr>
        <p:grpSpPr>
          <a:xfrm>
            <a:off x="4224721" y="3928769"/>
            <a:ext cx="215994" cy="216006"/>
            <a:chOff x="4033942" y="885517"/>
            <a:chExt cx="270195" cy="270210"/>
          </a:xfrm>
        </p:grpSpPr>
        <p:sp>
          <p:nvSpPr>
            <p:cNvPr id="204" name="Google Shape;204;p43"/>
            <p:cNvSpPr/>
            <p:nvPr/>
          </p:nvSpPr>
          <p:spPr>
            <a:xfrm>
              <a:off x="4033942" y="885517"/>
              <a:ext cx="270195" cy="270210"/>
            </a:xfrm>
            <a:custGeom>
              <a:rect b="b" l="l" r="r" t="t"/>
              <a:pathLst>
                <a:path extrusionOk="0" h="270210" w="270195">
                  <a:moveTo>
                    <a:pt x="135323" y="270210"/>
                  </a:moveTo>
                  <a:lnTo>
                    <a:pt x="135173" y="270195"/>
                  </a:lnTo>
                  <a:cubicBezTo>
                    <a:pt x="209735" y="270195"/>
                    <a:pt x="270195" y="209735"/>
                    <a:pt x="270195" y="135173"/>
                  </a:cubicBezTo>
                  <a:cubicBezTo>
                    <a:pt x="270195" y="60460"/>
                    <a:pt x="209735" y="150"/>
                    <a:pt x="135173" y="0"/>
                  </a:cubicBezTo>
                  <a:cubicBezTo>
                    <a:pt x="60460" y="-150"/>
                    <a:pt x="150" y="60310"/>
                    <a:pt x="0" y="134873"/>
                  </a:cubicBezTo>
                  <a:lnTo>
                    <a:pt x="0" y="134723"/>
                  </a:lnTo>
                  <a:cubicBezTo>
                    <a:pt x="-150" y="209285"/>
                    <a:pt x="60310" y="269745"/>
                    <a:pt x="134873" y="269745"/>
                  </a:cubicBezTo>
                  <a:cubicBezTo>
                    <a:pt x="134873" y="269745"/>
                    <a:pt x="134873" y="269745"/>
                    <a:pt x="134873" y="269745"/>
                  </a:cubicBezTo>
                  <a:close/>
                </a:path>
              </a:pathLst>
            </a:custGeom>
            <a:noFill/>
            <a:ln cap="flat" cmpd="sng" w="220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5" name="Google Shape;205;p43"/>
            <p:cNvGrpSpPr/>
            <p:nvPr/>
          </p:nvGrpSpPr>
          <p:grpSpPr>
            <a:xfrm>
              <a:off x="4142260" y="966695"/>
              <a:ext cx="54009" cy="108018"/>
              <a:chOff x="4142260" y="966695"/>
              <a:chExt cx="54009" cy="108018"/>
            </a:xfrm>
          </p:grpSpPr>
          <p:sp>
            <p:nvSpPr>
              <p:cNvPr id="206" name="Google Shape;206;p43"/>
              <p:cNvSpPr/>
              <p:nvPr/>
            </p:nvSpPr>
            <p:spPr>
              <a:xfrm>
                <a:off x="4142260" y="966695"/>
                <a:ext cx="54009" cy="27004"/>
              </a:xfrm>
              <a:custGeom>
                <a:rect b="b" l="l" r="r" t="t"/>
                <a:pathLst>
                  <a:path extrusionOk="0" h="27004" w="54009">
                    <a:moveTo>
                      <a:pt x="0" y="27005"/>
                    </a:moveTo>
                    <a:lnTo>
                      <a:pt x="27005" y="0"/>
                    </a:lnTo>
                    <a:lnTo>
                      <a:pt x="54009" y="27005"/>
                    </a:lnTo>
                  </a:path>
                </a:pathLst>
              </a:custGeom>
              <a:noFill/>
              <a:ln cap="rnd" cmpd="sng" w="220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43"/>
              <p:cNvSpPr/>
              <p:nvPr/>
            </p:nvSpPr>
            <p:spPr>
              <a:xfrm>
                <a:off x="4142260" y="1047709"/>
                <a:ext cx="54009" cy="27004"/>
              </a:xfrm>
              <a:custGeom>
                <a:rect b="b" l="l" r="r" t="t"/>
                <a:pathLst>
                  <a:path extrusionOk="0" h="27004" w="54009">
                    <a:moveTo>
                      <a:pt x="0" y="0"/>
                    </a:moveTo>
                    <a:lnTo>
                      <a:pt x="27005" y="27005"/>
                    </a:lnTo>
                    <a:lnTo>
                      <a:pt x="54009" y="0"/>
                    </a:lnTo>
                  </a:path>
                </a:pathLst>
              </a:custGeom>
              <a:noFill/>
              <a:ln cap="rnd" cmpd="sng" w="220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8" name="Google Shape;208;p43"/>
          <p:cNvSpPr/>
          <p:nvPr/>
        </p:nvSpPr>
        <p:spPr>
          <a:xfrm>
            <a:off x="6341407" y="3837545"/>
            <a:ext cx="398400" cy="398400"/>
          </a:xfrm>
          <a:prstGeom prst="ellipse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3"/>
          <p:cNvSpPr txBox="1"/>
          <p:nvPr/>
        </p:nvSpPr>
        <p:spPr>
          <a:xfrm>
            <a:off x="5581626" y="4373293"/>
            <a:ext cx="19149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7932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</a:pPr>
            <a:r>
              <a:rPr lang="en" sz="1000">
                <a:solidFill>
                  <a:schemeClr val="accent3"/>
                </a:solidFill>
              </a:rPr>
              <a:t>Remote Workload Imaging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932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</a:pPr>
            <a:r>
              <a:rPr lang="en" sz="1000">
                <a:solidFill>
                  <a:schemeClr val="lt1"/>
                </a:solidFill>
              </a:rPr>
              <a:t>Install multi-tenant hypervisor or container host</a:t>
            </a:r>
            <a:r>
              <a:rPr b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43"/>
          <p:cNvGrpSpPr/>
          <p:nvPr/>
        </p:nvGrpSpPr>
        <p:grpSpPr>
          <a:xfrm>
            <a:off x="6431058" y="3928783"/>
            <a:ext cx="216009" cy="216009"/>
            <a:chOff x="7055727" y="891693"/>
            <a:chExt cx="218987" cy="218987"/>
          </a:xfrm>
        </p:grpSpPr>
        <p:sp>
          <p:nvSpPr>
            <p:cNvPr id="211" name="Google Shape;211;p43"/>
            <p:cNvSpPr/>
            <p:nvPr/>
          </p:nvSpPr>
          <p:spPr>
            <a:xfrm>
              <a:off x="7128723" y="964689"/>
              <a:ext cx="72995" cy="72995"/>
            </a:xfrm>
            <a:custGeom>
              <a:rect b="b" l="l" r="r" t="t"/>
              <a:pathLst>
                <a:path extrusionOk="0" h="72995" w="72995">
                  <a:moveTo>
                    <a:pt x="62917" y="0"/>
                  </a:moveTo>
                  <a:cubicBezTo>
                    <a:pt x="68483" y="0"/>
                    <a:pt x="72996" y="0"/>
                    <a:pt x="72996" y="0"/>
                  </a:cubicBezTo>
                  <a:lnTo>
                    <a:pt x="72996" y="72996"/>
                  </a:lnTo>
                  <a:cubicBezTo>
                    <a:pt x="72996" y="72996"/>
                    <a:pt x="68483" y="72996"/>
                    <a:pt x="62917" y="72996"/>
                  </a:cubicBezTo>
                  <a:lnTo>
                    <a:pt x="10079" y="72996"/>
                  </a:lnTo>
                  <a:cubicBezTo>
                    <a:pt x="4512" y="72996"/>
                    <a:pt x="0" y="72996"/>
                    <a:pt x="0" y="72996"/>
                  </a:cubicBezTo>
                  <a:lnTo>
                    <a:pt x="0" y="0"/>
                  </a:lnTo>
                  <a:cubicBezTo>
                    <a:pt x="0" y="0"/>
                    <a:pt x="4512" y="0"/>
                    <a:pt x="10079" y="0"/>
                  </a:cubicBezTo>
                  <a:close/>
                </a:path>
              </a:pathLst>
            </a:custGeom>
            <a:noFill/>
            <a:ln cap="rnd" cmpd="sng" w="17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3"/>
            <p:cNvSpPr/>
            <p:nvPr/>
          </p:nvSpPr>
          <p:spPr>
            <a:xfrm>
              <a:off x="7055727" y="891693"/>
              <a:ext cx="218987" cy="218987"/>
            </a:xfrm>
            <a:custGeom>
              <a:rect b="b" l="l" r="r" t="t"/>
              <a:pathLst>
                <a:path extrusionOk="0" h="218987" w="218987">
                  <a:moveTo>
                    <a:pt x="109494" y="218987"/>
                  </a:moveTo>
                  <a:lnTo>
                    <a:pt x="109494" y="218987"/>
                  </a:lnTo>
                  <a:cubicBezTo>
                    <a:pt x="49022" y="218987"/>
                    <a:pt x="0" y="169966"/>
                    <a:pt x="0" y="109494"/>
                  </a:cubicBezTo>
                  <a:cubicBezTo>
                    <a:pt x="0" y="49022"/>
                    <a:pt x="49022" y="0"/>
                    <a:pt x="109494" y="0"/>
                  </a:cubicBezTo>
                  <a:cubicBezTo>
                    <a:pt x="169966" y="0"/>
                    <a:pt x="218987" y="49022"/>
                    <a:pt x="218987" y="109494"/>
                  </a:cubicBezTo>
                  <a:lnTo>
                    <a:pt x="218987" y="109494"/>
                  </a:lnTo>
                  <a:cubicBezTo>
                    <a:pt x="218987" y="169966"/>
                    <a:pt x="169966" y="218987"/>
                    <a:pt x="109494" y="218987"/>
                  </a:cubicBezTo>
                </a:path>
              </a:pathLst>
            </a:custGeom>
            <a:noFill/>
            <a:ln cap="rnd" cmpd="sng" w="17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3"/>
            <p:cNvSpPr/>
            <p:nvPr/>
          </p:nvSpPr>
          <p:spPr>
            <a:xfrm>
              <a:off x="7201719" y="989021"/>
              <a:ext cx="72265" cy="12165"/>
            </a:xfrm>
            <a:custGeom>
              <a:rect b="b" l="l" r="r" t="t"/>
              <a:pathLst>
                <a:path extrusionOk="0" h="12165" w="72265">
                  <a:moveTo>
                    <a:pt x="7226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7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3"/>
            <p:cNvSpPr/>
            <p:nvPr/>
          </p:nvSpPr>
          <p:spPr>
            <a:xfrm>
              <a:off x="7056457" y="989021"/>
              <a:ext cx="72265" cy="12165"/>
            </a:xfrm>
            <a:custGeom>
              <a:rect b="b" l="l" r="r" t="t"/>
              <a:pathLst>
                <a:path extrusionOk="0" h="12165" w="72265">
                  <a:moveTo>
                    <a:pt x="7226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7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picture containing text, clipart&#10;&#10;Description automatically generated" id="215" name="Google Shape;21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000" y="4723200"/>
            <a:ext cx="1026000" cy="15064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3"/>
          <p:cNvSpPr txBox="1"/>
          <p:nvPr/>
        </p:nvSpPr>
        <p:spPr>
          <a:xfrm>
            <a:off x="431802" y="293925"/>
            <a:ext cx="37371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What is LOC-A?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3"/>
          <p:cNvSpPr txBox="1"/>
          <p:nvPr/>
        </p:nvSpPr>
        <p:spPr>
          <a:xfrm>
            <a:off x="4490175" y="293925"/>
            <a:ext cx="43254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What is Sunlight?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3"/>
          <p:cNvSpPr txBox="1"/>
          <p:nvPr/>
        </p:nvSpPr>
        <p:spPr>
          <a:xfrm>
            <a:off x="4531525" y="826425"/>
            <a:ext cx="43782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The Lenovo marketplace runs on Sunlight</a:t>
            </a:r>
            <a:r>
              <a:rPr lang="en" sz="1200">
                <a:solidFill>
                  <a:schemeClr val="dk1"/>
                </a:solidFill>
              </a:rPr>
              <a:t>. </a:t>
            </a:r>
            <a:r>
              <a:rPr b="1" lang="en" sz="1200">
                <a:solidFill>
                  <a:schemeClr val="dk1"/>
                </a:solidFill>
              </a:rPr>
              <a:t>Sunlight is t</a:t>
            </a:r>
            <a:r>
              <a:rPr b="1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only HyperConverged stack built for Lenovo Edge Hardware: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Fault-tolerant </a:t>
            </a:r>
            <a:r>
              <a:rPr i="0" lang="en" sz="1200" u="none" cap="none" strike="noStrike">
                <a:solidFill>
                  <a:srgbClr val="000000"/>
                </a:solidFill>
              </a:rPr>
              <a:t>Micro-cluster deployed at the edge.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en" sz="1200">
                <a:solidFill>
                  <a:schemeClr val="dk1"/>
                </a:solidFill>
              </a:rPr>
              <a:t>Deploy and</a:t>
            </a:r>
            <a:r>
              <a:rPr i="0" lang="en" sz="1200" u="none" cap="none" strike="noStrike">
                <a:solidFill>
                  <a:schemeClr val="dk1"/>
                </a:solidFill>
              </a:rPr>
              <a:t> manage</a:t>
            </a:r>
            <a:r>
              <a:rPr b="1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Edge applications</a:t>
            </a:r>
            <a:r>
              <a:rPr b="1" lang="en" sz="12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chemeClr val="dk1"/>
                </a:solidFill>
              </a:rPr>
              <a:t>across 1000s of sites</a:t>
            </a:r>
            <a:r>
              <a:rPr i="0" lang="en" sz="1200" u="none" cap="none" strike="noStrike">
                <a:solidFill>
                  <a:schemeClr val="dk1"/>
                </a:solidFill>
              </a:rPr>
              <a:t> from a </a:t>
            </a:r>
            <a:r>
              <a:rPr lang="en" sz="1200">
                <a:solidFill>
                  <a:schemeClr val="dk1"/>
                </a:solidFill>
              </a:rPr>
              <a:t>centralized</a:t>
            </a:r>
            <a:r>
              <a:rPr i="0" lang="en" sz="1200" u="none" cap="none" strike="noStrike">
                <a:solidFill>
                  <a:schemeClr val="dk1"/>
                </a:solidFill>
              </a:rPr>
              <a:t> dashboard.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b="1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Supports the full Lenovo edge portfolio</a:t>
            </a:r>
            <a:r>
              <a:rPr lang="en" sz="1200">
                <a:solidFill>
                  <a:schemeClr val="dk1"/>
                </a:solidFill>
              </a:rPr>
              <a:t>: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ThinkEdge </a:t>
            </a:r>
            <a:r>
              <a:rPr lang="en" sz="1200">
                <a:solidFill>
                  <a:schemeClr val="dk1"/>
                </a:solidFill>
              </a:rPr>
              <a:t>and ThinkSystem servers (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SE10, SE30, SE50, SE70, SE350</a:t>
            </a:r>
            <a:r>
              <a:rPr lang="en" sz="1200">
                <a:solidFill>
                  <a:schemeClr val="dk1"/>
                </a:solidFill>
              </a:rPr>
              <a:t>,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SE450)</a:t>
            </a:r>
            <a:r>
              <a:rPr lang="en" sz="1200">
                <a:solidFill>
                  <a:schemeClr val="dk1"/>
                </a:solidFill>
              </a:rPr>
              <a:t> and Datacenter servers (SR630/650). Supports X86, Arm, AMD and NVIDIA Jetson.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Sunlight installs onto the baremetal hardware via LOC-A.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219" name="Google Shape;219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6605" y="4708963"/>
            <a:ext cx="859116" cy="18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/>
          <p:nvPr/>
        </p:nvSpPr>
        <p:spPr>
          <a:xfrm>
            <a:off x="431800" y="837675"/>
            <a:ext cx="40089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Sunlight HyperConverged Edge can be installed as an image on LOC-A compatible systems.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Sunlight and LOC-A benefits include: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</a:pPr>
            <a:r>
              <a:rPr b="1" lang="en" sz="1200">
                <a:solidFill>
                  <a:schemeClr val="dk1"/>
                </a:solidFill>
              </a:rPr>
              <a:t>Out-of-band management </a:t>
            </a:r>
            <a:r>
              <a:rPr lang="en" sz="1200">
                <a:solidFill>
                  <a:schemeClr val="dk1"/>
                </a:solidFill>
              </a:rPr>
              <a:t>(via XClarity) for hardware control and installations.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</a:pPr>
            <a:r>
              <a:rPr b="1" lang="en" sz="1200">
                <a:solidFill>
                  <a:schemeClr val="dk1"/>
                </a:solidFill>
              </a:rPr>
              <a:t>In-band management </a:t>
            </a:r>
            <a:r>
              <a:rPr lang="en" sz="1200">
                <a:solidFill>
                  <a:schemeClr val="dk1"/>
                </a:solidFill>
              </a:rPr>
              <a:t>(via Sunlight) for applications and workloads that run on the edge hardware.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25" name="Google Shape;225;p44"/>
          <p:cNvSpPr txBox="1"/>
          <p:nvPr/>
        </p:nvSpPr>
        <p:spPr>
          <a:xfrm>
            <a:off x="5135325" y="4035300"/>
            <a:ext cx="303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&#10;&#10;Description automatically generated with medium confidence" id="226" name="Google Shape;22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4245" y="4723972"/>
            <a:ext cx="1027755" cy="15030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4"/>
          <p:cNvSpPr/>
          <p:nvPr/>
        </p:nvSpPr>
        <p:spPr>
          <a:xfrm>
            <a:off x="0" y="3626425"/>
            <a:ext cx="9144000" cy="151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228" name="Google Shape;22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000" y="4723200"/>
            <a:ext cx="1026000" cy="15064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4"/>
          <p:cNvSpPr txBox="1"/>
          <p:nvPr/>
        </p:nvSpPr>
        <p:spPr>
          <a:xfrm>
            <a:off x="431798" y="293925"/>
            <a:ext cx="77961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M</a:t>
            </a:r>
            <a:r>
              <a:rPr b="1" lang="en" sz="2100">
                <a:solidFill>
                  <a:schemeClr val="dk1"/>
                </a:solidFill>
              </a:rPr>
              <a:t>anage the distributed edge with Sunlight and LOC-A</a:t>
            </a:r>
            <a:endParaRPr b="1" sz="2100">
              <a:solidFill>
                <a:schemeClr val="dk1"/>
              </a:solidFill>
            </a:endParaRPr>
          </a:p>
        </p:txBody>
      </p:sp>
      <p:sp>
        <p:nvSpPr>
          <p:cNvPr id="230" name="Google Shape;230;p44"/>
          <p:cNvSpPr txBox="1"/>
          <p:nvPr/>
        </p:nvSpPr>
        <p:spPr>
          <a:xfrm>
            <a:off x="4531525" y="826425"/>
            <a:ext cx="43782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b="1" lang="en" sz="1200">
                <a:solidFill>
                  <a:schemeClr val="dk1"/>
                </a:solidFill>
              </a:rPr>
              <a:t>Sunlight brings full application lifecycle management to LOC-A deployments, such as:</a:t>
            </a:r>
            <a:endParaRPr b="1" sz="1200">
              <a:solidFill>
                <a:schemeClr val="dk1"/>
              </a:solidFill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en" sz="1200">
                <a:solidFill>
                  <a:schemeClr val="dk1"/>
                </a:solidFill>
              </a:rPr>
              <a:t>Computer Vision workloads.</a:t>
            </a:r>
            <a:endParaRPr sz="1200">
              <a:solidFill>
                <a:schemeClr val="dk1"/>
              </a:solidFill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en" sz="1200">
                <a:solidFill>
                  <a:schemeClr val="dk1"/>
                </a:solidFill>
              </a:rPr>
              <a:t>AI/ML Execution at the edge.</a:t>
            </a:r>
            <a:endParaRPr sz="1200">
              <a:solidFill>
                <a:schemeClr val="dk1"/>
              </a:solidFill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en" sz="1200">
                <a:solidFill>
                  <a:schemeClr val="dk1"/>
                </a:solidFill>
              </a:rPr>
              <a:t>Factory Automation.</a:t>
            </a:r>
            <a:endParaRPr sz="1200">
              <a:solidFill>
                <a:schemeClr val="dk1"/>
              </a:solidFill>
            </a:endParaRPr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en" sz="1200">
                <a:solidFill>
                  <a:schemeClr val="dk1"/>
                </a:solidFill>
              </a:rPr>
              <a:t>Retail store tech transformation.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en" sz="1200">
                <a:solidFill>
                  <a:schemeClr val="dk1"/>
                </a:solidFill>
              </a:rPr>
              <a:t>1-Click application deployment.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en" sz="1200">
                <a:solidFill>
                  <a:schemeClr val="dk1"/>
                </a:solidFill>
              </a:rPr>
              <a:t>Centralised control of High Availability and application failover for any edge location.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</a:pPr>
            <a:r>
              <a:rPr lang="en" sz="1200">
                <a:solidFill>
                  <a:schemeClr val="dk1"/>
                </a:solidFill>
              </a:rPr>
              <a:t>Distributed Edge disaster recovery and instant restore of services.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231" name="Google Shape;23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6605" y="4708963"/>
            <a:ext cx="859116" cy="1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9650" y="4004035"/>
            <a:ext cx="1814200" cy="838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4"/>
          <p:cNvSpPr txBox="1"/>
          <p:nvPr/>
        </p:nvSpPr>
        <p:spPr>
          <a:xfrm flipH="1" rot="10800000">
            <a:off x="4430850" y="4284325"/>
            <a:ext cx="2823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</a:rPr>
              <a:t>+</a:t>
            </a:r>
            <a:endParaRPr b="1" sz="2000">
              <a:solidFill>
                <a:schemeClr val="accent1"/>
              </a:solidFill>
            </a:endParaRPr>
          </a:p>
        </p:txBody>
      </p:sp>
      <p:pic>
        <p:nvPicPr>
          <p:cNvPr descr="A picture containing text, clipart&#10;&#10;Description automatically generated" id="234" name="Google Shape;23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0150" y="4290325"/>
            <a:ext cx="1814200" cy="2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50" y="453494"/>
            <a:ext cx="7442749" cy="417928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5"/>
          <p:cNvSpPr txBox="1"/>
          <p:nvPr/>
        </p:nvSpPr>
        <p:spPr>
          <a:xfrm>
            <a:off x="431804" y="293925"/>
            <a:ext cx="84252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How does Sunlight fit with LOC-A?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5"/>
          <p:cNvSpPr/>
          <p:nvPr/>
        </p:nvSpPr>
        <p:spPr>
          <a:xfrm>
            <a:off x="7521200" y="-25"/>
            <a:ext cx="1623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5"/>
          <p:cNvSpPr txBox="1"/>
          <p:nvPr/>
        </p:nvSpPr>
        <p:spPr>
          <a:xfrm>
            <a:off x="7603375" y="293925"/>
            <a:ext cx="14790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Sunlight provides a single solution that complements LOC-A to manage all Lenovo servers (with and without the XClarity controller) from a single pane of glass.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243" name="Google Shape;243;p45"/>
          <p:cNvSpPr/>
          <p:nvPr/>
        </p:nvSpPr>
        <p:spPr>
          <a:xfrm>
            <a:off x="5048325" y="3782050"/>
            <a:ext cx="868200" cy="22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text, clipart&#10;&#10;Description automatically generated" id="244" name="Google Shape;24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000" y="4723200"/>
            <a:ext cx="1026000" cy="15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6605" y="4708963"/>
            <a:ext cx="859116" cy="18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6"/>
          <p:cNvSpPr txBox="1"/>
          <p:nvPr>
            <p:ph idx="1" type="subTitle"/>
          </p:nvPr>
        </p:nvSpPr>
        <p:spPr>
          <a:xfrm>
            <a:off x="1004200" y="3256925"/>
            <a:ext cx="7135500" cy="112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www.sunlight.io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www.lenovo.com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1" name="Google Shape;251;p46"/>
          <p:cNvSpPr txBox="1"/>
          <p:nvPr>
            <p:ph type="ctrTitle"/>
          </p:nvPr>
        </p:nvSpPr>
        <p:spPr>
          <a:xfrm>
            <a:off x="1004207" y="1886524"/>
            <a:ext cx="7135500" cy="1370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52" name="Google Shape;252;p46"/>
          <p:cNvSpPr/>
          <p:nvPr/>
        </p:nvSpPr>
        <p:spPr>
          <a:xfrm>
            <a:off x="3856650" y="4385700"/>
            <a:ext cx="1626900" cy="57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text, clipart&#10;&#10;Description automatically generated" id="253" name="Google Shape;253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6000" y="4723200"/>
            <a:ext cx="1026000" cy="15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6605" y="4708963"/>
            <a:ext cx="859116" cy="18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unlight Master">
  <a:themeElements>
    <a:clrScheme name="Sunlight colours">
      <a:dk1>
        <a:srgbClr val="000000"/>
      </a:dk1>
      <a:lt1>
        <a:srgbClr val="FFFFFF"/>
      </a:lt1>
      <a:dk2>
        <a:srgbClr val="8E8F90"/>
      </a:dk2>
      <a:lt2>
        <a:srgbClr val="E7E6E6"/>
      </a:lt2>
      <a:accent1>
        <a:srgbClr val="1EE07F"/>
      </a:accent1>
      <a:accent2>
        <a:srgbClr val="16C76F"/>
      </a:accent2>
      <a:accent3>
        <a:srgbClr val="0DAA5C"/>
      </a:accent3>
      <a:accent4>
        <a:srgbClr val="F7791B"/>
      </a:accent4>
      <a:accent5>
        <a:srgbClr val="E31111"/>
      </a:accent5>
      <a:accent6>
        <a:srgbClr val="0069FF"/>
      </a:accent6>
      <a:hlink>
        <a:srgbClr val="000000"/>
      </a:hlink>
      <a:folHlink>
        <a:srgbClr val="1EE0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Sunlight Master">
  <a:themeElements>
    <a:clrScheme name="Sunlight colours">
      <a:dk1>
        <a:srgbClr val="000000"/>
      </a:dk1>
      <a:lt1>
        <a:srgbClr val="FFFFFF"/>
      </a:lt1>
      <a:dk2>
        <a:srgbClr val="8E8F90"/>
      </a:dk2>
      <a:lt2>
        <a:srgbClr val="E7E6E6"/>
      </a:lt2>
      <a:accent1>
        <a:srgbClr val="1EE07F"/>
      </a:accent1>
      <a:accent2>
        <a:srgbClr val="16C76F"/>
      </a:accent2>
      <a:accent3>
        <a:srgbClr val="0DAA5C"/>
      </a:accent3>
      <a:accent4>
        <a:srgbClr val="F7791B"/>
      </a:accent4>
      <a:accent5>
        <a:srgbClr val="E31111"/>
      </a:accent5>
      <a:accent6>
        <a:srgbClr val="0069FF"/>
      </a:accent6>
      <a:hlink>
        <a:srgbClr val="000000"/>
      </a:hlink>
      <a:folHlink>
        <a:srgbClr val="1EE0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